
<file path=[Content_Types].xml><?xml version="1.0" encoding="utf-8"?>
<Types xmlns="http://schemas.openxmlformats.org/package/2006/content-types">
  <Default Extension="png" ContentType="image/pn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"/>
  </p:notesMasterIdLst>
  <p:sldIdLst>
    <p:sldId id="256" r:id="rId2"/>
  </p:sldIdLst>
  <p:sldSz cx="25420638" cy="36026725"/>
  <p:notesSz cx="6715125" cy="923925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sz="6895" kern="1200">
        <a:solidFill>
          <a:schemeClr val="tx1"/>
        </a:solidFill>
        <a:latin typeface="Arial" charset="0"/>
        <a:ea typeface="+mn-ea"/>
        <a:cs typeface="+mn-cs"/>
      </a:defRPr>
    </a:lvl1pPr>
    <a:lvl2pPr marL="365731" algn="ctr" rtl="0" fontAlgn="base">
      <a:spcBef>
        <a:spcPct val="0"/>
      </a:spcBef>
      <a:spcAft>
        <a:spcPct val="0"/>
      </a:spcAft>
      <a:defRPr sz="6895" kern="1200">
        <a:solidFill>
          <a:schemeClr val="tx1"/>
        </a:solidFill>
        <a:latin typeface="Arial" charset="0"/>
        <a:ea typeface="+mn-ea"/>
        <a:cs typeface="+mn-cs"/>
      </a:defRPr>
    </a:lvl2pPr>
    <a:lvl3pPr marL="731462" algn="ctr" rtl="0" fontAlgn="base">
      <a:spcBef>
        <a:spcPct val="0"/>
      </a:spcBef>
      <a:spcAft>
        <a:spcPct val="0"/>
      </a:spcAft>
      <a:defRPr sz="6895" kern="1200">
        <a:solidFill>
          <a:schemeClr val="tx1"/>
        </a:solidFill>
        <a:latin typeface="Arial" charset="0"/>
        <a:ea typeface="+mn-ea"/>
        <a:cs typeface="+mn-cs"/>
      </a:defRPr>
    </a:lvl3pPr>
    <a:lvl4pPr marL="1097194" algn="ctr" rtl="0" fontAlgn="base">
      <a:spcBef>
        <a:spcPct val="0"/>
      </a:spcBef>
      <a:spcAft>
        <a:spcPct val="0"/>
      </a:spcAft>
      <a:defRPr sz="6895" kern="1200">
        <a:solidFill>
          <a:schemeClr val="tx1"/>
        </a:solidFill>
        <a:latin typeface="Arial" charset="0"/>
        <a:ea typeface="+mn-ea"/>
        <a:cs typeface="+mn-cs"/>
      </a:defRPr>
    </a:lvl4pPr>
    <a:lvl5pPr marL="1462925" algn="ctr" rtl="0" fontAlgn="base">
      <a:spcBef>
        <a:spcPct val="0"/>
      </a:spcBef>
      <a:spcAft>
        <a:spcPct val="0"/>
      </a:spcAft>
      <a:defRPr sz="6895" kern="1200">
        <a:solidFill>
          <a:schemeClr val="tx1"/>
        </a:solidFill>
        <a:latin typeface="Arial" charset="0"/>
        <a:ea typeface="+mn-ea"/>
        <a:cs typeface="+mn-cs"/>
      </a:defRPr>
    </a:lvl5pPr>
    <a:lvl6pPr marL="1828656" algn="l" defTabSz="731462" rtl="0" eaLnBrk="1" latinLnBrk="0" hangingPunct="1">
      <a:defRPr sz="6895" kern="1200">
        <a:solidFill>
          <a:schemeClr val="tx1"/>
        </a:solidFill>
        <a:latin typeface="Arial" charset="0"/>
        <a:ea typeface="+mn-ea"/>
        <a:cs typeface="+mn-cs"/>
      </a:defRPr>
    </a:lvl6pPr>
    <a:lvl7pPr marL="2194387" algn="l" defTabSz="731462" rtl="0" eaLnBrk="1" latinLnBrk="0" hangingPunct="1">
      <a:defRPr sz="6895" kern="1200">
        <a:solidFill>
          <a:schemeClr val="tx1"/>
        </a:solidFill>
        <a:latin typeface="Arial" charset="0"/>
        <a:ea typeface="+mn-ea"/>
        <a:cs typeface="+mn-cs"/>
      </a:defRPr>
    </a:lvl7pPr>
    <a:lvl8pPr marL="2560119" algn="l" defTabSz="731462" rtl="0" eaLnBrk="1" latinLnBrk="0" hangingPunct="1">
      <a:defRPr sz="6895" kern="1200">
        <a:solidFill>
          <a:schemeClr val="tx1"/>
        </a:solidFill>
        <a:latin typeface="Arial" charset="0"/>
        <a:ea typeface="+mn-ea"/>
        <a:cs typeface="+mn-cs"/>
      </a:defRPr>
    </a:lvl8pPr>
    <a:lvl9pPr marL="2925850" algn="l" defTabSz="731462" rtl="0" eaLnBrk="1" latinLnBrk="0" hangingPunct="1">
      <a:defRPr sz="6895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292" userDrawn="1">
          <p15:clr>
            <a:srgbClr val="A4A3A4"/>
          </p15:clr>
        </p15:guide>
        <p15:guide id="2" orient="horz" pos="22103" userDrawn="1">
          <p15:clr>
            <a:srgbClr val="A4A3A4"/>
          </p15:clr>
        </p15:guide>
        <p15:guide id="3" orient="horz" pos="2351" userDrawn="1">
          <p15:clr>
            <a:srgbClr val="A4A3A4"/>
          </p15:clr>
        </p15:guide>
        <p15:guide id="4" pos="800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90CA"/>
    <a:srgbClr val="D9D9D9"/>
    <a:srgbClr val="C0C0C0"/>
    <a:srgbClr val="ACC99F"/>
    <a:srgbClr val="B2D2DD"/>
    <a:srgbClr val="A7C4FF"/>
    <a:srgbClr val="698ED9"/>
    <a:srgbClr val="002164"/>
    <a:srgbClr val="003064"/>
    <a:srgbClr val="0046D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5559" autoAdjust="0"/>
    <p:restoredTop sz="94660"/>
  </p:normalViewPr>
  <p:slideViewPr>
    <p:cSldViewPr snapToGrid="0">
      <p:cViewPr>
        <p:scale>
          <a:sx n="70" d="100"/>
          <a:sy n="70" d="100"/>
        </p:scale>
        <p:origin x="-104" y="-8944"/>
      </p:cViewPr>
      <p:guideLst>
        <p:guide orient="horz" pos="5292"/>
        <p:guide orient="horz" pos="22103"/>
        <p:guide orient="horz" pos="2351"/>
        <p:guide pos="8007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09888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03650" y="0"/>
            <a:ext cx="2909888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 dirty="0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135188" y="692150"/>
            <a:ext cx="2446337" cy="346551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1513" y="4389438"/>
            <a:ext cx="5372100" cy="4157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775700"/>
            <a:ext cx="2909888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03650" y="8775700"/>
            <a:ext cx="2909888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A645BAB7-E9F9-435A-B8BD-F70ADBBCBAF6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428414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925" kern="1200">
        <a:solidFill>
          <a:schemeClr val="tx1"/>
        </a:solidFill>
        <a:latin typeface="Arial" charset="0"/>
        <a:ea typeface="+mn-ea"/>
        <a:cs typeface="+mn-cs"/>
      </a:defRPr>
    </a:lvl1pPr>
    <a:lvl2pPr marL="365731" algn="l" rtl="0" fontAlgn="base">
      <a:spcBef>
        <a:spcPct val="30000"/>
      </a:spcBef>
      <a:spcAft>
        <a:spcPct val="0"/>
      </a:spcAft>
      <a:defRPr sz="925" kern="1200">
        <a:solidFill>
          <a:schemeClr val="tx1"/>
        </a:solidFill>
        <a:latin typeface="Arial" charset="0"/>
        <a:ea typeface="+mn-ea"/>
        <a:cs typeface="+mn-cs"/>
      </a:defRPr>
    </a:lvl2pPr>
    <a:lvl3pPr marL="731462" algn="l" rtl="0" fontAlgn="base">
      <a:spcBef>
        <a:spcPct val="30000"/>
      </a:spcBef>
      <a:spcAft>
        <a:spcPct val="0"/>
      </a:spcAft>
      <a:defRPr sz="925" kern="1200">
        <a:solidFill>
          <a:schemeClr val="tx1"/>
        </a:solidFill>
        <a:latin typeface="Arial" charset="0"/>
        <a:ea typeface="+mn-ea"/>
        <a:cs typeface="+mn-cs"/>
      </a:defRPr>
    </a:lvl3pPr>
    <a:lvl4pPr marL="1097194" algn="l" rtl="0" fontAlgn="base">
      <a:spcBef>
        <a:spcPct val="30000"/>
      </a:spcBef>
      <a:spcAft>
        <a:spcPct val="0"/>
      </a:spcAft>
      <a:defRPr sz="925" kern="1200">
        <a:solidFill>
          <a:schemeClr val="tx1"/>
        </a:solidFill>
        <a:latin typeface="Arial" charset="0"/>
        <a:ea typeface="+mn-ea"/>
        <a:cs typeface="+mn-cs"/>
      </a:defRPr>
    </a:lvl4pPr>
    <a:lvl5pPr marL="1462925" algn="l" rtl="0" fontAlgn="base">
      <a:spcBef>
        <a:spcPct val="30000"/>
      </a:spcBef>
      <a:spcAft>
        <a:spcPct val="0"/>
      </a:spcAft>
      <a:defRPr sz="925" kern="1200">
        <a:solidFill>
          <a:schemeClr val="tx1"/>
        </a:solidFill>
        <a:latin typeface="Arial" charset="0"/>
        <a:ea typeface="+mn-ea"/>
        <a:cs typeface="+mn-cs"/>
      </a:defRPr>
    </a:lvl5pPr>
    <a:lvl6pPr marL="1828656" algn="l" defTabSz="731462" rtl="0" eaLnBrk="1" latinLnBrk="0" hangingPunct="1">
      <a:defRPr sz="925" kern="1200">
        <a:solidFill>
          <a:schemeClr val="tx1"/>
        </a:solidFill>
        <a:latin typeface="+mn-lt"/>
        <a:ea typeface="+mn-ea"/>
        <a:cs typeface="+mn-cs"/>
      </a:defRPr>
    </a:lvl6pPr>
    <a:lvl7pPr marL="2194387" algn="l" defTabSz="731462" rtl="0" eaLnBrk="1" latinLnBrk="0" hangingPunct="1">
      <a:defRPr sz="925" kern="1200">
        <a:solidFill>
          <a:schemeClr val="tx1"/>
        </a:solidFill>
        <a:latin typeface="+mn-lt"/>
        <a:ea typeface="+mn-ea"/>
        <a:cs typeface="+mn-cs"/>
      </a:defRPr>
    </a:lvl7pPr>
    <a:lvl8pPr marL="2560119" algn="l" defTabSz="731462" rtl="0" eaLnBrk="1" latinLnBrk="0" hangingPunct="1">
      <a:defRPr sz="925" kern="1200">
        <a:solidFill>
          <a:schemeClr val="tx1"/>
        </a:solidFill>
        <a:latin typeface="+mn-lt"/>
        <a:ea typeface="+mn-ea"/>
        <a:cs typeface="+mn-cs"/>
      </a:defRPr>
    </a:lvl8pPr>
    <a:lvl9pPr marL="2925850" algn="l" defTabSz="731462" rtl="0" eaLnBrk="1" latinLnBrk="0" hangingPunct="1">
      <a:defRPr sz="925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72C7B9C-DA46-4FE0-B590-97F24EE1DB0E}" type="slidenum">
              <a:rPr lang="en-US"/>
              <a:pPr/>
              <a:t>1</a:t>
            </a:fld>
            <a:endParaRPr lang="en-US" dirty="0"/>
          </a:p>
        </p:txBody>
      </p:sp>
      <p:sp>
        <p:nvSpPr>
          <p:cNvPr id="40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135188" y="692150"/>
            <a:ext cx="2446337" cy="3465513"/>
          </a:xfrm>
          <a:ln/>
        </p:spPr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45011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egaprint.com/" TargetMode="External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w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hlinkClick r:id="rId3"/>
            <a:extLst>
              <a:ext uri="{FF2B5EF4-FFF2-40B4-BE49-F238E27FC236}">
                <a16:creationId xmlns:a16="http://schemas.microsoft.com/office/drawing/2014/main" id="{6BFFBEBF-6F96-4D73-87E7-3525B82575B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727"/>
          <a:stretch>
            <a:fillRect/>
          </a:stretch>
        </p:blipFill>
        <p:spPr bwMode="auto">
          <a:xfrm>
            <a:off x="20708733" y="35647762"/>
            <a:ext cx="2733368" cy="140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1">
            <a:extLst>
              <a:ext uri="{FF2B5EF4-FFF2-40B4-BE49-F238E27FC236}">
                <a16:creationId xmlns:a16="http://schemas.microsoft.com/office/drawing/2014/main" id="{9C365D95-4213-4FDE-84BF-DFB5A2F65993}"/>
              </a:ext>
            </a:extLst>
          </p:cNvPr>
          <p:cNvSpPr txBox="1"/>
          <p:nvPr userDrawn="1"/>
        </p:nvSpPr>
        <p:spPr>
          <a:xfrm>
            <a:off x="23402592" y="35583090"/>
            <a:ext cx="1699504" cy="2603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8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8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8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8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8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8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8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8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8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r>
              <a:rPr lang="en-US" sz="1092" dirty="0">
                <a:solidFill>
                  <a:schemeClr val="bg1"/>
                </a:solidFill>
              </a:rPr>
              <a:t>www.postersession.com</a:t>
            </a:r>
          </a:p>
        </p:txBody>
      </p:sp>
      <p:sp>
        <p:nvSpPr>
          <p:cNvPr id="8" name="TextBox 1">
            <a:extLst>
              <a:ext uri="{FF2B5EF4-FFF2-40B4-BE49-F238E27FC236}">
                <a16:creationId xmlns:a16="http://schemas.microsoft.com/office/drawing/2014/main" id="{C7E6A034-93E0-421C-ACA5-B28573E1673A}"/>
              </a:ext>
            </a:extLst>
          </p:cNvPr>
          <p:cNvSpPr txBox="1"/>
          <p:nvPr userDrawn="1"/>
        </p:nvSpPr>
        <p:spPr>
          <a:xfrm>
            <a:off x="-13795" y="35923106"/>
            <a:ext cx="415498" cy="1181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8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8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8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8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8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8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8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8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8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r>
              <a:rPr lang="en-US" sz="168" dirty="0">
                <a:solidFill>
                  <a:srgbClr val="003064"/>
                </a:solidFill>
              </a:rPr>
              <a:t>www.postersession.com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ctr" defTabSz="3506680" rtl="0" fontAlgn="base">
        <a:spcBef>
          <a:spcPct val="0"/>
        </a:spcBef>
        <a:spcAft>
          <a:spcPct val="0"/>
        </a:spcAft>
        <a:defRPr sz="16878">
          <a:solidFill>
            <a:schemeClr val="tx2"/>
          </a:solidFill>
          <a:latin typeface="+mj-lt"/>
          <a:ea typeface="+mj-ea"/>
          <a:cs typeface="+mj-cs"/>
        </a:defRPr>
      </a:lvl1pPr>
      <a:lvl2pPr algn="ctr" defTabSz="3506680" rtl="0" fontAlgn="base">
        <a:spcBef>
          <a:spcPct val="0"/>
        </a:spcBef>
        <a:spcAft>
          <a:spcPct val="0"/>
        </a:spcAft>
        <a:defRPr sz="16878">
          <a:solidFill>
            <a:schemeClr val="tx2"/>
          </a:solidFill>
          <a:latin typeface="Arial" charset="0"/>
        </a:defRPr>
      </a:lvl2pPr>
      <a:lvl3pPr algn="ctr" defTabSz="3506680" rtl="0" fontAlgn="base">
        <a:spcBef>
          <a:spcPct val="0"/>
        </a:spcBef>
        <a:spcAft>
          <a:spcPct val="0"/>
        </a:spcAft>
        <a:defRPr sz="16878">
          <a:solidFill>
            <a:schemeClr val="tx2"/>
          </a:solidFill>
          <a:latin typeface="Arial" charset="0"/>
        </a:defRPr>
      </a:lvl3pPr>
      <a:lvl4pPr algn="ctr" defTabSz="3506680" rtl="0" fontAlgn="base">
        <a:spcBef>
          <a:spcPct val="0"/>
        </a:spcBef>
        <a:spcAft>
          <a:spcPct val="0"/>
        </a:spcAft>
        <a:defRPr sz="16878">
          <a:solidFill>
            <a:schemeClr val="tx2"/>
          </a:solidFill>
          <a:latin typeface="Arial" charset="0"/>
        </a:defRPr>
      </a:lvl4pPr>
      <a:lvl5pPr algn="ctr" defTabSz="3506680" rtl="0" fontAlgn="base">
        <a:spcBef>
          <a:spcPct val="0"/>
        </a:spcBef>
        <a:spcAft>
          <a:spcPct val="0"/>
        </a:spcAft>
        <a:defRPr sz="16878">
          <a:solidFill>
            <a:schemeClr val="tx2"/>
          </a:solidFill>
          <a:latin typeface="Arial" charset="0"/>
        </a:defRPr>
      </a:lvl5pPr>
      <a:lvl6pPr marL="365253" algn="ctr" defTabSz="3506680" rtl="0" fontAlgn="base">
        <a:spcBef>
          <a:spcPct val="0"/>
        </a:spcBef>
        <a:spcAft>
          <a:spcPct val="0"/>
        </a:spcAft>
        <a:defRPr sz="16878">
          <a:solidFill>
            <a:schemeClr val="tx2"/>
          </a:solidFill>
          <a:latin typeface="Arial" charset="0"/>
        </a:defRPr>
      </a:lvl6pPr>
      <a:lvl7pPr marL="730505" algn="ctr" defTabSz="3506680" rtl="0" fontAlgn="base">
        <a:spcBef>
          <a:spcPct val="0"/>
        </a:spcBef>
        <a:spcAft>
          <a:spcPct val="0"/>
        </a:spcAft>
        <a:defRPr sz="16878">
          <a:solidFill>
            <a:schemeClr val="tx2"/>
          </a:solidFill>
          <a:latin typeface="Arial" charset="0"/>
        </a:defRPr>
      </a:lvl7pPr>
      <a:lvl8pPr marL="1095758" algn="ctr" defTabSz="3506680" rtl="0" fontAlgn="base">
        <a:spcBef>
          <a:spcPct val="0"/>
        </a:spcBef>
        <a:spcAft>
          <a:spcPct val="0"/>
        </a:spcAft>
        <a:defRPr sz="16878">
          <a:solidFill>
            <a:schemeClr val="tx2"/>
          </a:solidFill>
          <a:latin typeface="Arial" charset="0"/>
        </a:defRPr>
      </a:lvl8pPr>
      <a:lvl9pPr marL="1461011" algn="ctr" defTabSz="3506680" rtl="0" fontAlgn="base">
        <a:spcBef>
          <a:spcPct val="0"/>
        </a:spcBef>
        <a:spcAft>
          <a:spcPct val="0"/>
        </a:spcAft>
        <a:defRPr sz="16878">
          <a:solidFill>
            <a:schemeClr val="tx2"/>
          </a:solidFill>
          <a:latin typeface="Arial" charset="0"/>
        </a:defRPr>
      </a:lvl9pPr>
    </p:titleStyle>
    <p:bodyStyle>
      <a:lvl1pPr marL="1315164" indent="-1315164" algn="l" defTabSz="3506680" rtl="0" fontAlgn="base">
        <a:spcBef>
          <a:spcPct val="20000"/>
        </a:spcBef>
        <a:spcAft>
          <a:spcPct val="0"/>
        </a:spcAft>
        <a:buChar char="•"/>
        <a:defRPr sz="12344">
          <a:solidFill>
            <a:schemeClr val="tx1"/>
          </a:solidFill>
          <a:latin typeface="+mn-lt"/>
          <a:ea typeface="+mn-ea"/>
          <a:cs typeface="+mn-cs"/>
        </a:defRPr>
      </a:lvl1pPr>
      <a:lvl2pPr marL="2848464" indent="-1095758" algn="l" defTabSz="3506680" rtl="0" fontAlgn="base">
        <a:spcBef>
          <a:spcPct val="20000"/>
        </a:spcBef>
        <a:spcAft>
          <a:spcPct val="0"/>
        </a:spcAft>
        <a:buChar char="–"/>
        <a:defRPr sz="10664">
          <a:solidFill>
            <a:schemeClr val="tx1"/>
          </a:solidFill>
          <a:latin typeface="+mn-lt"/>
        </a:defRPr>
      </a:lvl2pPr>
      <a:lvl3pPr marL="4383033" indent="-876354" algn="l" defTabSz="3506680" rtl="0" fontAlgn="base">
        <a:spcBef>
          <a:spcPct val="20000"/>
        </a:spcBef>
        <a:spcAft>
          <a:spcPct val="0"/>
        </a:spcAft>
        <a:buChar char="•"/>
        <a:defRPr sz="9153">
          <a:solidFill>
            <a:schemeClr val="tx1"/>
          </a:solidFill>
          <a:latin typeface="+mn-lt"/>
        </a:defRPr>
      </a:lvl3pPr>
      <a:lvl4pPr marL="6135739" indent="-876354" algn="l" defTabSz="3506680" rtl="0" fontAlgn="base">
        <a:spcBef>
          <a:spcPct val="20000"/>
        </a:spcBef>
        <a:spcAft>
          <a:spcPct val="0"/>
        </a:spcAft>
        <a:buChar char="–"/>
        <a:defRPr sz="7641">
          <a:solidFill>
            <a:schemeClr val="tx1"/>
          </a:solidFill>
          <a:latin typeface="+mn-lt"/>
        </a:defRPr>
      </a:lvl4pPr>
      <a:lvl5pPr marL="7889714" indent="-876354" algn="l" defTabSz="3506680" rtl="0" fontAlgn="base">
        <a:spcBef>
          <a:spcPct val="20000"/>
        </a:spcBef>
        <a:spcAft>
          <a:spcPct val="0"/>
        </a:spcAft>
        <a:buChar char="»"/>
        <a:defRPr sz="7641">
          <a:solidFill>
            <a:schemeClr val="tx1"/>
          </a:solidFill>
          <a:latin typeface="+mn-lt"/>
        </a:defRPr>
      </a:lvl5pPr>
      <a:lvl6pPr marL="8254966" indent="-876354" algn="l" defTabSz="3506680" rtl="0" fontAlgn="base">
        <a:spcBef>
          <a:spcPct val="20000"/>
        </a:spcBef>
        <a:spcAft>
          <a:spcPct val="0"/>
        </a:spcAft>
        <a:buChar char="»"/>
        <a:defRPr sz="7641">
          <a:solidFill>
            <a:schemeClr val="tx1"/>
          </a:solidFill>
          <a:latin typeface="+mn-lt"/>
        </a:defRPr>
      </a:lvl6pPr>
      <a:lvl7pPr marL="8620219" indent="-876354" algn="l" defTabSz="3506680" rtl="0" fontAlgn="base">
        <a:spcBef>
          <a:spcPct val="20000"/>
        </a:spcBef>
        <a:spcAft>
          <a:spcPct val="0"/>
        </a:spcAft>
        <a:buChar char="»"/>
        <a:defRPr sz="7641">
          <a:solidFill>
            <a:schemeClr val="tx1"/>
          </a:solidFill>
          <a:latin typeface="+mn-lt"/>
        </a:defRPr>
      </a:lvl7pPr>
      <a:lvl8pPr marL="8985473" indent="-876354" algn="l" defTabSz="3506680" rtl="0" fontAlgn="base">
        <a:spcBef>
          <a:spcPct val="20000"/>
        </a:spcBef>
        <a:spcAft>
          <a:spcPct val="0"/>
        </a:spcAft>
        <a:buChar char="»"/>
        <a:defRPr sz="7641">
          <a:solidFill>
            <a:schemeClr val="tx1"/>
          </a:solidFill>
          <a:latin typeface="+mn-lt"/>
        </a:defRPr>
      </a:lvl8pPr>
      <a:lvl9pPr marL="9350725" indent="-876354" algn="l" defTabSz="3506680" rtl="0" fontAlgn="base">
        <a:spcBef>
          <a:spcPct val="20000"/>
        </a:spcBef>
        <a:spcAft>
          <a:spcPct val="0"/>
        </a:spcAft>
        <a:buChar char="»"/>
        <a:defRPr sz="7641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730505" rtl="0" eaLnBrk="1" latinLnBrk="0" hangingPunct="1">
        <a:defRPr sz="1427" kern="1200">
          <a:solidFill>
            <a:schemeClr val="tx1"/>
          </a:solidFill>
          <a:latin typeface="+mn-lt"/>
          <a:ea typeface="+mn-ea"/>
          <a:cs typeface="+mn-cs"/>
        </a:defRPr>
      </a:lvl1pPr>
      <a:lvl2pPr marL="365253" algn="l" defTabSz="730505" rtl="0" eaLnBrk="1" latinLnBrk="0" hangingPunct="1">
        <a:defRPr sz="1427" kern="1200">
          <a:solidFill>
            <a:schemeClr val="tx1"/>
          </a:solidFill>
          <a:latin typeface="+mn-lt"/>
          <a:ea typeface="+mn-ea"/>
          <a:cs typeface="+mn-cs"/>
        </a:defRPr>
      </a:lvl2pPr>
      <a:lvl3pPr marL="730505" algn="l" defTabSz="730505" rtl="0" eaLnBrk="1" latinLnBrk="0" hangingPunct="1">
        <a:defRPr sz="1427" kern="1200">
          <a:solidFill>
            <a:schemeClr val="tx1"/>
          </a:solidFill>
          <a:latin typeface="+mn-lt"/>
          <a:ea typeface="+mn-ea"/>
          <a:cs typeface="+mn-cs"/>
        </a:defRPr>
      </a:lvl3pPr>
      <a:lvl4pPr marL="1095758" algn="l" defTabSz="730505" rtl="0" eaLnBrk="1" latinLnBrk="0" hangingPunct="1">
        <a:defRPr sz="1427" kern="1200">
          <a:solidFill>
            <a:schemeClr val="tx1"/>
          </a:solidFill>
          <a:latin typeface="+mn-lt"/>
          <a:ea typeface="+mn-ea"/>
          <a:cs typeface="+mn-cs"/>
        </a:defRPr>
      </a:lvl4pPr>
      <a:lvl5pPr marL="1461011" algn="l" defTabSz="730505" rtl="0" eaLnBrk="1" latinLnBrk="0" hangingPunct="1">
        <a:defRPr sz="1427" kern="1200">
          <a:solidFill>
            <a:schemeClr val="tx1"/>
          </a:solidFill>
          <a:latin typeface="+mn-lt"/>
          <a:ea typeface="+mn-ea"/>
          <a:cs typeface="+mn-cs"/>
        </a:defRPr>
      </a:lvl5pPr>
      <a:lvl6pPr marL="1826264" algn="l" defTabSz="730505" rtl="0" eaLnBrk="1" latinLnBrk="0" hangingPunct="1">
        <a:defRPr sz="1427" kern="1200">
          <a:solidFill>
            <a:schemeClr val="tx1"/>
          </a:solidFill>
          <a:latin typeface="+mn-lt"/>
          <a:ea typeface="+mn-ea"/>
          <a:cs typeface="+mn-cs"/>
        </a:defRPr>
      </a:lvl6pPr>
      <a:lvl7pPr marL="2191516" algn="l" defTabSz="730505" rtl="0" eaLnBrk="1" latinLnBrk="0" hangingPunct="1">
        <a:defRPr sz="1427" kern="1200">
          <a:solidFill>
            <a:schemeClr val="tx1"/>
          </a:solidFill>
          <a:latin typeface="+mn-lt"/>
          <a:ea typeface="+mn-ea"/>
          <a:cs typeface="+mn-cs"/>
        </a:defRPr>
      </a:lvl7pPr>
      <a:lvl8pPr marL="2556770" algn="l" defTabSz="730505" rtl="0" eaLnBrk="1" latinLnBrk="0" hangingPunct="1">
        <a:defRPr sz="1427" kern="1200">
          <a:solidFill>
            <a:schemeClr val="tx1"/>
          </a:solidFill>
          <a:latin typeface="+mn-lt"/>
          <a:ea typeface="+mn-ea"/>
          <a:cs typeface="+mn-cs"/>
        </a:defRPr>
      </a:lvl8pPr>
      <a:lvl9pPr marL="2922022" algn="l" defTabSz="730505" rtl="0" eaLnBrk="1" latinLnBrk="0" hangingPunct="1">
        <a:defRPr sz="142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21" Type="http://schemas.openxmlformats.org/officeDocument/2006/relationships/image" Target="../media/image20.png"/><Relationship Id="rId34" Type="http://schemas.openxmlformats.org/officeDocument/2006/relationships/image" Target="../media/image33.png"/><Relationship Id="rId7" Type="http://schemas.openxmlformats.org/officeDocument/2006/relationships/image" Target="../media/image6.png"/><Relationship Id="rId12" Type="http://schemas.openxmlformats.org/officeDocument/2006/relationships/image" Target="../media/image11.tiff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33" Type="http://schemas.openxmlformats.org/officeDocument/2006/relationships/image" Target="../media/image32.png"/><Relationship Id="rId38" Type="http://schemas.openxmlformats.org/officeDocument/2006/relationships/image" Target="../media/image37.emf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tiff"/><Relationship Id="rId24" Type="http://schemas.openxmlformats.org/officeDocument/2006/relationships/image" Target="../media/image23.png"/><Relationship Id="rId32" Type="http://schemas.openxmlformats.org/officeDocument/2006/relationships/image" Target="../media/image31.png"/><Relationship Id="rId37" Type="http://schemas.openxmlformats.org/officeDocument/2006/relationships/image" Target="../media/image36.emf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36" Type="http://schemas.openxmlformats.org/officeDocument/2006/relationships/image" Target="../media/image35.png"/><Relationship Id="rId10" Type="http://schemas.openxmlformats.org/officeDocument/2006/relationships/image" Target="../media/image9.tiff"/><Relationship Id="rId19" Type="http://schemas.openxmlformats.org/officeDocument/2006/relationships/image" Target="../media/image18.png"/><Relationship Id="rId31" Type="http://schemas.openxmlformats.org/officeDocument/2006/relationships/image" Target="../media/image30.png"/><Relationship Id="rId4" Type="http://schemas.openxmlformats.org/officeDocument/2006/relationships/image" Target="../media/image3.png"/><Relationship Id="rId9" Type="http://schemas.openxmlformats.org/officeDocument/2006/relationships/image" Target="../media/image8.tiff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Relationship Id="rId30" Type="http://schemas.openxmlformats.org/officeDocument/2006/relationships/image" Target="../media/image29.jpg"/><Relationship Id="rId35" Type="http://schemas.openxmlformats.org/officeDocument/2006/relationships/image" Target="../media/image34.png"/><Relationship Id="rId8" Type="http://schemas.openxmlformats.org/officeDocument/2006/relationships/image" Target="../media/image7.tiff"/><Relationship Id="rId3" Type="http://schemas.openxmlformats.org/officeDocument/2006/relationships/image" Target="../media/image2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003064"/>
            </a:gs>
            <a:gs pos="50000">
              <a:schemeClr val="bg1"/>
            </a:gs>
            <a:gs pos="100000">
              <a:srgbClr val="003064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AutoShape 4"/>
          <p:cNvSpPr>
            <a:spLocks noChangeArrowheads="1"/>
          </p:cNvSpPr>
          <p:nvPr/>
        </p:nvSpPr>
        <p:spPr bwMode="auto">
          <a:xfrm>
            <a:off x="479862" y="27608842"/>
            <a:ext cx="24472912" cy="8126904"/>
          </a:xfrm>
          <a:prstGeom prst="roundRect">
            <a:avLst>
              <a:gd name="adj" fmla="val 7000"/>
            </a:avLst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5790" dirty="0"/>
          </a:p>
        </p:txBody>
      </p:sp>
      <p:sp>
        <p:nvSpPr>
          <p:cNvPr id="32" name="AutoShape 4"/>
          <p:cNvSpPr>
            <a:spLocks noChangeArrowheads="1"/>
          </p:cNvSpPr>
          <p:nvPr/>
        </p:nvSpPr>
        <p:spPr bwMode="auto">
          <a:xfrm>
            <a:off x="479862" y="16113213"/>
            <a:ext cx="12224200" cy="11358217"/>
          </a:xfrm>
          <a:prstGeom prst="roundRect">
            <a:avLst>
              <a:gd name="adj" fmla="val 7000"/>
            </a:avLst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5790" dirty="0"/>
          </a:p>
        </p:txBody>
      </p:sp>
      <p:sp>
        <p:nvSpPr>
          <p:cNvPr id="22" name="AutoShape 50"/>
          <p:cNvSpPr>
            <a:spLocks noChangeArrowheads="1"/>
          </p:cNvSpPr>
          <p:nvPr/>
        </p:nvSpPr>
        <p:spPr bwMode="auto">
          <a:xfrm>
            <a:off x="13235367" y="6899914"/>
            <a:ext cx="11900553" cy="20571517"/>
          </a:xfrm>
          <a:prstGeom prst="roundRect">
            <a:avLst>
              <a:gd name="adj" fmla="val 7000"/>
            </a:avLst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5790" dirty="0"/>
          </a:p>
        </p:txBody>
      </p:sp>
      <p:sp>
        <p:nvSpPr>
          <p:cNvPr id="23" name="AutoShape 4"/>
          <p:cNvSpPr>
            <a:spLocks noChangeArrowheads="1"/>
          </p:cNvSpPr>
          <p:nvPr/>
        </p:nvSpPr>
        <p:spPr bwMode="auto">
          <a:xfrm>
            <a:off x="479862" y="6867923"/>
            <a:ext cx="12252498" cy="8975605"/>
          </a:xfrm>
          <a:prstGeom prst="roundRect">
            <a:avLst>
              <a:gd name="adj" fmla="val 7000"/>
            </a:avLst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5790" dirty="0"/>
          </a:p>
        </p:txBody>
      </p:sp>
      <p:sp>
        <p:nvSpPr>
          <p:cNvPr id="25" name="Text Box 10"/>
          <p:cNvSpPr txBox="1">
            <a:spLocks noChangeArrowheads="1"/>
          </p:cNvSpPr>
          <p:nvPr/>
        </p:nvSpPr>
        <p:spPr bwMode="auto">
          <a:xfrm>
            <a:off x="2515017" y="16404274"/>
            <a:ext cx="8146441" cy="9833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defTabSz="3685811">
              <a:spcBef>
                <a:spcPct val="50000"/>
              </a:spcBef>
            </a:pPr>
            <a:r>
              <a:rPr lang="en-US" sz="579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Our Approach</a:t>
            </a:r>
          </a:p>
        </p:txBody>
      </p:sp>
      <p:sp>
        <p:nvSpPr>
          <p:cNvPr id="26" name="Text Box 11"/>
          <p:cNvSpPr txBox="1">
            <a:spLocks noChangeArrowheads="1"/>
          </p:cNvSpPr>
          <p:nvPr/>
        </p:nvSpPr>
        <p:spPr bwMode="auto">
          <a:xfrm>
            <a:off x="16090536" y="19116925"/>
            <a:ext cx="6190207" cy="9833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defTabSz="3685811">
              <a:spcBef>
                <a:spcPct val="50000"/>
              </a:spcBef>
            </a:pPr>
            <a:r>
              <a:rPr lang="en-US" sz="579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Experiments</a:t>
            </a:r>
          </a:p>
        </p:txBody>
      </p:sp>
      <p:sp>
        <p:nvSpPr>
          <p:cNvPr id="27" name="AutoShape 13"/>
          <p:cNvSpPr>
            <a:spLocks noChangeArrowheads="1"/>
          </p:cNvSpPr>
          <p:nvPr/>
        </p:nvSpPr>
        <p:spPr bwMode="auto">
          <a:xfrm>
            <a:off x="431875" y="469776"/>
            <a:ext cx="24520898" cy="6070227"/>
          </a:xfrm>
          <a:prstGeom prst="roundRect">
            <a:avLst>
              <a:gd name="adj" fmla="val 10870"/>
            </a:avLst>
          </a:prstGeom>
          <a:gradFill rotWithShape="1">
            <a:gsLst>
              <a:gs pos="0">
                <a:srgbClr val="A7C4FF"/>
              </a:gs>
              <a:gs pos="100000">
                <a:schemeClr val="bg1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defTabSz="3685811"/>
            <a:endParaRPr lang="en-US" sz="5790" dirty="0">
              <a:solidFill>
                <a:schemeClr val="bg1"/>
              </a:solidFill>
            </a:endParaRPr>
          </a:p>
        </p:txBody>
      </p:sp>
      <p:sp>
        <p:nvSpPr>
          <p:cNvPr id="28" name="Text Box 14"/>
          <p:cNvSpPr txBox="1">
            <a:spLocks noChangeArrowheads="1"/>
          </p:cNvSpPr>
          <p:nvPr/>
        </p:nvSpPr>
        <p:spPr bwMode="auto">
          <a:xfrm>
            <a:off x="479862" y="604437"/>
            <a:ext cx="24395961" cy="5622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defTabSz="3685811">
              <a:spcBef>
                <a:spcPct val="50000"/>
              </a:spcBef>
            </a:pPr>
            <a:r>
              <a:rPr lang="en-US" sz="7389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End-to-End Machine Learning with                      Apache </a:t>
            </a:r>
            <a:r>
              <a:rPr lang="en-US" sz="7389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AsterixDB</a:t>
            </a:r>
            <a:endParaRPr lang="en-US" sz="3023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sz="3023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Wail </a:t>
            </a:r>
            <a:r>
              <a:rPr lang="en-US" sz="3023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Alkowaileet</a:t>
            </a:r>
            <a:r>
              <a:rPr lang="en-US" sz="3023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∗, </a:t>
            </a:r>
            <a:r>
              <a:rPr lang="en-US" sz="3023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Sattam</a:t>
            </a:r>
            <a:r>
              <a:rPr lang="en-US" sz="3023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3023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Alsubaiee</a:t>
            </a:r>
            <a:r>
              <a:rPr lang="en-US" sz="3023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†, Michael J. Carey∗, Chen Li∗, </a:t>
            </a:r>
            <a:r>
              <a:rPr lang="en-US" sz="3023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Heri</a:t>
            </a:r>
            <a:r>
              <a:rPr lang="en-US" sz="3023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3023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Ramampiaro</a:t>
            </a:r>
            <a:r>
              <a:rPr lang="en-US" sz="3023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‡, </a:t>
            </a:r>
            <a:r>
              <a:rPr lang="en-US" sz="3023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Phanwadee</a:t>
            </a:r>
            <a:r>
              <a:rPr lang="en-US" sz="3023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3023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Sinthong</a:t>
            </a:r>
            <a:r>
              <a:rPr lang="en-US" sz="3023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∗ and Xikui Wang∗ </a:t>
            </a:r>
          </a:p>
          <a:p>
            <a:r>
              <a:rPr lang="en-US" sz="3023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∗University of California Irvine</a:t>
            </a:r>
            <a:br>
              <a:rPr lang="en-US" sz="3023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3023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Email: </a:t>
            </a:r>
            <a:r>
              <a:rPr lang="en-US" sz="3023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w.alkowaileet</a:t>
            </a:r>
            <a:r>
              <a:rPr lang="en-US" sz="3023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US" sz="3023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mjcarey</a:t>
            </a:r>
            <a:r>
              <a:rPr lang="en-US" sz="3023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US" sz="3023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chenli</a:t>
            </a:r>
            <a:r>
              <a:rPr lang="en-US" sz="3023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US" sz="3023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psinthon</a:t>
            </a:r>
            <a:r>
              <a:rPr lang="en-US" sz="3023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US" sz="3023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xikuiw@ics.uci.edu</a:t>
            </a:r>
            <a:r>
              <a:rPr lang="en-US" sz="3023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</a:p>
          <a:p>
            <a:r>
              <a:rPr lang="en-US" sz="3023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‡Norwegian University of Science and Technology</a:t>
            </a:r>
            <a:br>
              <a:rPr lang="en-US" sz="3023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3023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Email: </a:t>
            </a:r>
            <a:r>
              <a:rPr lang="en-US" sz="3023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heri@ntnu.no</a:t>
            </a:r>
            <a:br>
              <a:rPr lang="en-US" sz="3023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3023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†Center for Complex Engineering Systems at KACST and MIT </a:t>
            </a:r>
          </a:p>
          <a:p>
            <a:r>
              <a:rPr lang="en-US" sz="3023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Email: </a:t>
            </a:r>
            <a:r>
              <a:rPr lang="en-US" sz="3023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ssubaiee@kacst.edu.sa</a:t>
            </a:r>
            <a:r>
              <a:rPr lang="en-US" sz="3023" dirty="0"/>
              <a:t> </a:t>
            </a:r>
            <a:endParaRPr lang="en-US" sz="3359" dirty="0"/>
          </a:p>
        </p:txBody>
      </p:sp>
      <p:sp>
        <p:nvSpPr>
          <p:cNvPr id="35" name="Text Box 36"/>
          <p:cNvSpPr txBox="1">
            <a:spLocks noChangeArrowheads="1"/>
          </p:cNvSpPr>
          <p:nvPr/>
        </p:nvSpPr>
        <p:spPr bwMode="auto">
          <a:xfrm>
            <a:off x="750582" y="23670360"/>
            <a:ext cx="11680187" cy="3578981"/>
          </a:xfrm>
          <a:prstGeom prst="rect">
            <a:avLst/>
          </a:prstGeom>
          <a:noFill/>
          <a:ln w="57150" cmpd="thinThick">
            <a:noFill/>
            <a:miter lim="800000"/>
            <a:headEnd/>
            <a:tailEnd/>
          </a:ln>
          <a:effectLst/>
        </p:spPr>
        <p:txBody>
          <a:bodyPr wrap="square" lIns="51362" tIns="25680" rIns="51362" bIns="25680">
            <a:spAutoFit/>
          </a:bodyPr>
          <a:lstStyle/>
          <a:p>
            <a:pPr algn="l" defTabSz="514547" eaLnBrk="0" hangingPunct="0">
              <a:lnSpc>
                <a:spcPct val="95000"/>
              </a:lnSpc>
            </a:pPr>
            <a:r>
              <a:rPr lang="en-US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ea typeface="Arial" charset="0"/>
                <a:cs typeface="Arial" charset="0"/>
              </a:rPr>
              <a:t>AsterixDB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ea typeface="Arial" charset="0"/>
                <a:cs typeface="Arial" charset="0"/>
              </a:rPr>
              <a:t> </a:t>
            </a:r>
          </a:p>
          <a:p>
            <a:pPr marL="383911" indent="-383911" algn="l" defTabSz="514547" eaLnBrk="0" hangingPunct="0">
              <a:lnSpc>
                <a:spcPct val="95000"/>
              </a:lnSpc>
              <a:buFont typeface="Arial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ea typeface="Arial" charset="0"/>
                <a:cs typeface="Arial" charset="0"/>
              </a:rPr>
              <a:t>Data Feeds – Extensible data ingestion for different active data sources.</a:t>
            </a:r>
          </a:p>
          <a:p>
            <a:pPr marL="383911" indent="-383911" algn="l" defTabSz="514547" eaLnBrk="0" hangingPunct="0">
              <a:lnSpc>
                <a:spcPct val="95000"/>
              </a:lnSpc>
              <a:buFont typeface="Arial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ea typeface="Arial" charset="0"/>
                <a:cs typeface="Arial" charset="0"/>
              </a:rPr>
              <a:t>UDF framework – Scalable machine learning algorithm evaluation.</a:t>
            </a:r>
          </a:p>
          <a:p>
            <a:pPr marL="383911" indent="-383911" algn="l" defTabSz="514547" eaLnBrk="0" hangingPunct="0">
              <a:lnSpc>
                <a:spcPct val="95000"/>
              </a:lnSpc>
              <a:buFont typeface="Arial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ea typeface="Arial" charset="0"/>
                <a:cs typeface="Arial" charset="0"/>
              </a:rPr>
              <a:t>SQL++ – SQL-like query language for semi-structured data.  </a:t>
            </a:r>
          </a:p>
          <a:p>
            <a:pPr algn="l" defTabSz="514547" eaLnBrk="0" hangingPunct="0">
              <a:lnSpc>
                <a:spcPct val="95000"/>
              </a:lnSpc>
            </a:pP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ea typeface="Arial" charset="0"/>
              <a:cs typeface="Arial" charset="0"/>
            </a:endParaRPr>
          </a:p>
          <a:p>
            <a:pPr algn="l" defTabSz="514547" eaLnBrk="0" hangingPunct="0">
              <a:lnSpc>
                <a:spcPct val="95000"/>
              </a:lnSpc>
            </a:pP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a typeface="Arial" charset="0"/>
                <a:cs typeface="Arial" charset="0"/>
              </a:rPr>
              <a:t>Machine learning libraries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ea typeface="Arial" charset="0"/>
                <a:cs typeface="Arial" charset="0"/>
              </a:rPr>
              <a:t>– Allowing users to utilize machine learning algorithms for complex data analytics.</a:t>
            </a:r>
          </a:p>
          <a:p>
            <a:pPr marL="383911" indent="-383911" algn="l" defTabSz="514547" eaLnBrk="0" hangingPunct="0">
              <a:lnSpc>
                <a:spcPct val="95000"/>
              </a:lnSpc>
              <a:buFont typeface="Arial" charset="0"/>
              <a:buChar char="•"/>
            </a:pP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ea typeface="Arial" charset="0"/>
              <a:cs typeface="Arial" charset="0"/>
            </a:endParaRPr>
          </a:p>
          <a:p>
            <a:pPr algn="l" defTabSz="514547" eaLnBrk="0" hangingPunct="0">
              <a:lnSpc>
                <a:spcPct val="95000"/>
              </a:lnSpc>
            </a:pP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a typeface="Arial" charset="0"/>
                <a:cs typeface="Arial" charset="0"/>
              </a:rPr>
              <a:t>Notebook Integration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ea typeface="Arial" charset="0"/>
                <a:cs typeface="Arial" charset="0"/>
              </a:rPr>
              <a:t> – Enabling Data Analysts to work with Big Data interactively.</a:t>
            </a:r>
          </a:p>
          <a:p>
            <a:pPr algn="l" defTabSz="514547" eaLnBrk="0" hangingPunct="0"/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ea typeface="Arial" charset="0"/>
              <a:cs typeface="Arial" charset="0"/>
            </a:endParaRPr>
          </a:p>
        </p:txBody>
      </p:sp>
      <p:sp>
        <p:nvSpPr>
          <p:cNvPr id="39" name="Text Box 42"/>
          <p:cNvSpPr txBox="1">
            <a:spLocks noChangeArrowheads="1"/>
          </p:cNvSpPr>
          <p:nvPr/>
        </p:nvSpPr>
        <p:spPr bwMode="auto">
          <a:xfrm>
            <a:off x="3646198" y="7010643"/>
            <a:ext cx="6190207" cy="9833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defTabSz="3685811">
              <a:spcBef>
                <a:spcPct val="50000"/>
              </a:spcBef>
            </a:pPr>
            <a:r>
              <a:rPr lang="en-US" sz="579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Challenges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1388" y="27823710"/>
            <a:ext cx="15861878" cy="7628569"/>
          </a:xfrm>
          <a:prstGeom prst="rect">
            <a:avLst/>
          </a:prstGeom>
        </p:spPr>
      </p:pic>
      <p:sp>
        <p:nvSpPr>
          <p:cNvPr id="30" name="Text Box 27"/>
          <p:cNvSpPr txBox="1">
            <a:spLocks noChangeArrowheads="1"/>
          </p:cNvSpPr>
          <p:nvPr/>
        </p:nvSpPr>
        <p:spPr bwMode="auto">
          <a:xfrm>
            <a:off x="16570398" y="24679543"/>
            <a:ext cx="5230485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defTabSz="3685811">
              <a:spcBef>
                <a:spcPct val="50000"/>
              </a:spcBef>
            </a:pPr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References</a:t>
            </a:r>
          </a:p>
        </p:txBody>
      </p:sp>
      <p:sp>
        <p:nvSpPr>
          <p:cNvPr id="51" name="Text Box 40"/>
          <p:cNvSpPr txBox="1">
            <a:spLocks noChangeArrowheads="1"/>
          </p:cNvSpPr>
          <p:nvPr/>
        </p:nvSpPr>
        <p:spPr bwMode="auto">
          <a:xfrm>
            <a:off x="13721678" y="25327458"/>
            <a:ext cx="11174727" cy="2021632"/>
          </a:xfrm>
          <a:prstGeom prst="rect">
            <a:avLst/>
          </a:prstGeom>
          <a:noFill/>
          <a:ln w="57150" cmpd="thinThick">
            <a:noFill/>
            <a:miter lim="800000"/>
            <a:headEnd/>
            <a:tailEnd/>
          </a:ln>
          <a:effectLst/>
        </p:spPr>
        <p:txBody>
          <a:bodyPr wrap="square" lIns="51362" tIns="25680" rIns="51362" bIns="25680">
            <a:spAutoFit/>
          </a:bodyPr>
          <a:lstStyle/>
          <a:p>
            <a:pPr algn="l"/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[1] S.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Alsubaiee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6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et al.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“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AsterixDB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A scalable, open source BDMS,” </a:t>
            </a:r>
            <a:r>
              <a:rPr lang="en-US" sz="16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Proceedings of the VLDB Endowment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vol. 7, no. 14, pp. 1905–1916, 2014. </a:t>
            </a:r>
          </a:p>
          <a:p>
            <a:pPr algn="l"/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[2]K. W. Ong, Y.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Papakonstantinou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and R.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Vernoux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“The SQL++ query language: Configurable, unifying and semi-structured,” </a:t>
            </a:r>
            <a:r>
              <a:rPr lang="en-US" sz="1600" i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arXiv</a:t>
            </a:r>
            <a:r>
              <a:rPr lang="en-US" sz="16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preprint arXiv:1405.3631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2014. </a:t>
            </a:r>
          </a:p>
          <a:p>
            <a:pPr algn="l"/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[3] R. Grover and M. J. Carey, “Data ingestion in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AsterixDB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.” in </a:t>
            </a:r>
            <a:r>
              <a:rPr lang="en-US" sz="16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EDBT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2015, pp. 605–616.</a:t>
            </a:r>
          </a:p>
          <a:p>
            <a:pPr algn="l"/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[4] W. Y.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Alkowaileet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S.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Alsubaiee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M. J. Carey, T.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Westmann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and Y. Bu, “Large-scale complex analytics on semi-structured datasets using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AsterixDB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and Spark,” </a:t>
            </a:r>
            <a:r>
              <a:rPr lang="en-US" sz="16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Proceedings of the VLDB Endowment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vol. 9, no. 13, pp. 1585–1588, 2016. 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141" y="3931655"/>
            <a:ext cx="2208427" cy="220429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54438" y="4322203"/>
            <a:ext cx="5902191" cy="185319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44366" y="14608502"/>
            <a:ext cx="9929353" cy="4402562"/>
          </a:xfrm>
          <a:prstGeom prst="rect">
            <a:avLst/>
          </a:prstGeom>
        </p:spPr>
      </p:pic>
      <p:sp>
        <p:nvSpPr>
          <p:cNvPr id="52" name="Text Box 43"/>
          <p:cNvSpPr txBox="1">
            <a:spLocks noChangeArrowheads="1"/>
          </p:cNvSpPr>
          <p:nvPr/>
        </p:nvSpPr>
        <p:spPr bwMode="auto">
          <a:xfrm>
            <a:off x="-214513" y="28065386"/>
            <a:ext cx="9680277" cy="867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sz="5038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An Example with WEKA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24570" y="35185681"/>
            <a:ext cx="10027318" cy="6091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79" dirty="0"/>
              <a:t>The work reported in this paper was supported in part by NSF CNS award 1305430. </a:t>
            </a:r>
          </a:p>
          <a:p>
            <a:pPr algn="l"/>
            <a:endParaRPr lang="en-US" sz="1679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8290" y="5131647"/>
            <a:ext cx="1929041" cy="1332431"/>
          </a:xfrm>
          <a:prstGeom prst="rect">
            <a:avLst/>
          </a:prstGeom>
        </p:spPr>
      </p:pic>
      <p:grpSp>
        <p:nvGrpSpPr>
          <p:cNvPr id="130" name="Group 129"/>
          <p:cNvGrpSpPr/>
          <p:nvPr/>
        </p:nvGrpSpPr>
        <p:grpSpPr>
          <a:xfrm>
            <a:off x="1532772" y="12363042"/>
            <a:ext cx="10296890" cy="3295763"/>
            <a:chOff x="2038622" y="12828868"/>
            <a:chExt cx="12263285" cy="3925154"/>
          </a:xfrm>
        </p:grpSpPr>
        <p:sp>
          <p:nvSpPr>
            <p:cNvPr id="36" name="Cloud 35"/>
            <p:cNvSpPr/>
            <p:nvPr/>
          </p:nvSpPr>
          <p:spPr bwMode="auto">
            <a:xfrm>
              <a:off x="2038622" y="12828868"/>
              <a:ext cx="12263285" cy="3925154"/>
            </a:xfrm>
            <a:prstGeom prst="cloud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76778" tIns="38389" rIns="76778" bIns="38389" numCol="1" rtlCol="0" anchor="ctr" anchorCtr="0" compatLnSpc="1">
              <a:prstTxWarp prst="textNoShape">
                <a:avLst/>
              </a:prstTxWarp>
            </a:bodyPr>
            <a:lstStyle/>
            <a:p>
              <a:pPr defTabSz="3685811"/>
              <a:endParaRPr lang="en-US" sz="2015" dirty="0"/>
            </a:p>
          </p:txBody>
        </p:sp>
        <p:pic>
          <p:nvPicPr>
            <p:cNvPr id="121" name="Picture 120"/>
            <p:cNvPicPr>
              <a:picLocks noChangeAspect="1"/>
            </p:cNvPicPr>
            <p:nvPr/>
          </p:nvPicPr>
          <p:blipFill rotWithShape="1">
            <a:blip r:embed="rId8"/>
            <a:srcRect t="31799" b="33494"/>
            <a:stretch/>
          </p:blipFill>
          <p:spPr>
            <a:xfrm>
              <a:off x="2999743" y="14775106"/>
              <a:ext cx="3392243" cy="1177341"/>
            </a:xfrm>
            <a:prstGeom prst="rect">
              <a:avLst/>
            </a:prstGeom>
          </p:spPr>
        </p:pic>
        <p:pic>
          <p:nvPicPr>
            <p:cNvPr id="123" name="Picture 122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133031" y="13143904"/>
              <a:ext cx="3363994" cy="1036110"/>
            </a:xfrm>
            <a:prstGeom prst="rect">
              <a:avLst/>
            </a:prstGeom>
          </p:spPr>
        </p:pic>
        <p:pic>
          <p:nvPicPr>
            <p:cNvPr id="127" name="Picture 126"/>
            <p:cNvPicPr>
              <a:picLocks noChangeAspect="1"/>
            </p:cNvPicPr>
            <p:nvPr/>
          </p:nvPicPr>
          <p:blipFill rotWithShape="1">
            <a:blip r:embed="rId10"/>
            <a:srcRect b="7563"/>
            <a:stretch/>
          </p:blipFill>
          <p:spPr>
            <a:xfrm>
              <a:off x="4127041" y="13666256"/>
              <a:ext cx="1499954" cy="1211635"/>
            </a:xfrm>
            <a:prstGeom prst="rect">
              <a:avLst/>
            </a:prstGeom>
          </p:spPr>
        </p:pic>
        <p:pic>
          <p:nvPicPr>
            <p:cNvPr id="128" name="Picture 127"/>
            <p:cNvPicPr>
              <a:picLocks noChangeAspect="1"/>
            </p:cNvPicPr>
            <p:nvPr/>
          </p:nvPicPr>
          <p:blipFill rotWithShape="1">
            <a:blip r:embed="rId10"/>
            <a:srcRect b="7563"/>
            <a:stretch/>
          </p:blipFill>
          <p:spPr>
            <a:xfrm>
              <a:off x="6654509" y="14456074"/>
              <a:ext cx="1499954" cy="1211635"/>
            </a:xfrm>
            <a:prstGeom prst="rect">
              <a:avLst/>
            </a:prstGeom>
          </p:spPr>
        </p:pic>
        <p:pic>
          <p:nvPicPr>
            <p:cNvPr id="129" name="Picture 128"/>
            <p:cNvPicPr>
              <a:picLocks noChangeAspect="1"/>
            </p:cNvPicPr>
            <p:nvPr/>
          </p:nvPicPr>
          <p:blipFill rotWithShape="1">
            <a:blip r:embed="rId10"/>
            <a:srcRect b="7563"/>
            <a:stretch/>
          </p:blipFill>
          <p:spPr>
            <a:xfrm>
              <a:off x="9843200" y="13087533"/>
              <a:ext cx="1499954" cy="1211635"/>
            </a:xfrm>
            <a:prstGeom prst="rect">
              <a:avLst/>
            </a:prstGeom>
          </p:spPr>
        </p:pic>
        <p:pic>
          <p:nvPicPr>
            <p:cNvPr id="125" name="Picture 124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0901530" y="13647096"/>
              <a:ext cx="2659816" cy="1414796"/>
            </a:xfrm>
            <a:prstGeom prst="rect">
              <a:avLst/>
            </a:prstGeom>
          </p:spPr>
        </p:pic>
        <p:pic>
          <p:nvPicPr>
            <p:cNvPr id="124" name="Picture 123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359198" y="15279443"/>
              <a:ext cx="3812859" cy="973496"/>
            </a:xfrm>
            <a:prstGeom prst="rect">
              <a:avLst/>
            </a:prstGeom>
          </p:spPr>
        </p:pic>
      </p:grpSp>
      <p:sp>
        <p:nvSpPr>
          <p:cNvPr id="132" name="Text Box 42"/>
          <p:cNvSpPr txBox="1">
            <a:spLocks noChangeArrowheads="1"/>
          </p:cNvSpPr>
          <p:nvPr/>
        </p:nvSpPr>
        <p:spPr bwMode="auto">
          <a:xfrm>
            <a:off x="2570426" y="11154493"/>
            <a:ext cx="8341751" cy="9833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defTabSz="3685811">
              <a:spcBef>
                <a:spcPct val="50000"/>
              </a:spcBef>
            </a:pPr>
            <a:r>
              <a:rPr lang="en-US" sz="5790" b="1" dirty="0"/>
              <a:t>Existing Solutions</a:t>
            </a:r>
          </a:p>
        </p:txBody>
      </p:sp>
      <p:sp>
        <p:nvSpPr>
          <p:cNvPr id="134" name="Text Box 43"/>
          <p:cNvSpPr txBox="1">
            <a:spLocks noChangeArrowheads="1"/>
          </p:cNvSpPr>
          <p:nvPr/>
        </p:nvSpPr>
        <p:spPr bwMode="auto">
          <a:xfrm>
            <a:off x="13523349" y="7080770"/>
            <a:ext cx="11324587" cy="9833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sz="579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Notebook Integration</a:t>
            </a:r>
          </a:p>
        </p:txBody>
      </p:sp>
      <p:sp>
        <p:nvSpPr>
          <p:cNvPr id="59" name="Text Box 40"/>
          <p:cNvSpPr txBox="1">
            <a:spLocks noChangeArrowheads="1"/>
          </p:cNvSpPr>
          <p:nvPr/>
        </p:nvSpPr>
        <p:spPr bwMode="auto">
          <a:xfrm>
            <a:off x="1107886" y="29234432"/>
            <a:ext cx="7646304" cy="5551957"/>
          </a:xfrm>
          <a:prstGeom prst="rect">
            <a:avLst/>
          </a:prstGeom>
          <a:noFill/>
          <a:ln w="57150" cmpd="thinThick">
            <a:noFill/>
            <a:miter lim="800000"/>
            <a:headEnd/>
            <a:tailEnd/>
          </a:ln>
          <a:effectLst/>
        </p:spPr>
        <p:txBody>
          <a:bodyPr wrap="square" lIns="51362" tIns="25680" rIns="51362" bIns="25680">
            <a:spAutoFit/>
          </a:bodyPr>
          <a:lstStyle/>
          <a:p>
            <a:pPr algn="l" defTabSz="514547" eaLnBrk="0" hangingPunct="0">
              <a:lnSpc>
                <a:spcPct val="95000"/>
              </a:lnSpc>
            </a:pPr>
            <a:r>
              <a:rPr lang="en-US" sz="2687" dirty="0">
                <a:solidFill>
                  <a:schemeClr val="tx1">
                    <a:lumMod val="75000"/>
                    <a:lumOff val="25000"/>
                  </a:schemeClr>
                </a:solidFill>
                <a:ea typeface="Arial" charset="0"/>
                <a:cs typeface="Arial" charset="0"/>
              </a:rPr>
              <a:t>Configuring a UDF to be used in data ingestion pipelines and queries via a simple XML spec.</a:t>
            </a:r>
          </a:p>
          <a:p>
            <a:pPr algn="l" defTabSz="514547" eaLnBrk="0" hangingPunct="0">
              <a:lnSpc>
                <a:spcPct val="95000"/>
              </a:lnSpc>
            </a:pPr>
            <a:endParaRPr lang="en-US" sz="2687" dirty="0">
              <a:solidFill>
                <a:schemeClr val="tx1">
                  <a:lumMod val="75000"/>
                  <a:lumOff val="25000"/>
                </a:schemeClr>
              </a:solidFill>
              <a:ea typeface="Arial" charset="0"/>
              <a:cs typeface="Arial" charset="0"/>
            </a:endParaRPr>
          </a:p>
          <a:p>
            <a:pPr algn="l" defTabSz="514547" eaLnBrk="0" hangingPunct="0">
              <a:lnSpc>
                <a:spcPct val="95000"/>
              </a:lnSpc>
            </a:pPr>
            <a:r>
              <a:rPr lang="en-US" sz="2687" dirty="0">
                <a:solidFill>
                  <a:schemeClr val="tx1">
                    <a:lumMod val="75000"/>
                    <a:lumOff val="25000"/>
                  </a:schemeClr>
                </a:solidFill>
                <a:ea typeface="Arial" charset="0"/>
                <a:cs typeface="Arial" charset="0"/>
              </a:rPr>
              <a:t>Required configuration info:</a:t>
            </a:r>
          </a:p>
          <a:p>
            <a:pPr marL="383911" indent="-383911" algn="l" defTabSz="514547" eaLnBrk="0" hangingPunct="0">
              <a:lnSpc>
                <a:spcPct val="95000"/>
              </a:lnSpc>
              <a:buFont typeface="Arial" charset="0"/>
              <a:buChar char="•"/>
            </a:pPr>
            <a:r>
              <a:rPr lang="en-US" sz="2687">
                <a:solidFill>
                  <a:schemeClr val="tx1">
                    <a:lumMod val="75000"/>
                    <a:lumOff val="25000"/>
                  </a:schemeClr>
                </a:solidFill>
                <a:ea typeface="Arial" charset="0"/>
                <a:cs typeface="Arial" charset="0"/>
              </a:rPr>
              <a:t>Function name</a:t>
            </a:r>
            <a:endParaRPr lang="en-US" sz="2687" dirty="0">
              <a:solidFill>
                <a:schemeClr val="tx1">
                  <a:lumMod val="75000"/>
                  <a:lumOff val="25000"/>
                </a:schemeClr>
              </a:solidFill>
              <a:ea typeface="Arial" charset="0"/>
              <a:cs typeface="Arial" charset="0"/>
            </a:endParaRPr>
          </a:p>
          <a:p>
            <a:pPr marL="749164" lvl="1" indent="-383911" algn="l" defTabSz="514547" eaLnBrk="0" hangingPunct="0">
              <a:lnSpc>
                <a:spcPct val="95000"/>
              </a:lnSpc>
              <a:buFont typeface="Arial" charset="0"/>
              <a:buChar char="•"/>
            </a:pPr>
            <a:r>
              <a:rPr lang="en-US" sz="2687" dirty="0" err="1">
                <a:solidFill>
                  <a:schemeClr val="tx1">
                    <a:lumMod val="75000"/>
                    <a:lumOff val="25000"/>
                  </a:schemeClr>
                </a:solidFill>
                <a:ea typeface="Arial" charset="0"/>
                <a:cs typeface="Arial" charset="0"/>
              </a:rPr>
              <a:t>classifyTweetSentiment</a:t>
            </a:r>
            <a:endParaRPr lang="en-US" sz="2687" dirty="0">
              <a:solidFill>
                <a:schemeClr val="tx1">
                  <a:lumMod val="75000"/>
                  <a:lumOff val="25000"/>
                </a:schemeClr>
              </a:solidFill>
              <a:ea typeface="Arial" charset="0"/>
              <a:cs typeface="Arial" charset="0"/>
            </a:endParaRPr>
          </a:p>
          <a:p>
            <a:pPr marL="749164" lvl="1" indent="-383911" algn="l" defTabSz="514547" eaLnBrk="0" hangingPunct="0">
              <a:lnSpc>
                <a:spcPct val="95000"/>
              </a:lnSpc>
              <a:buFont typeface="Arial" charset="0"/>
              <a:buChar char="•"/>
            </a:pPr>
            <a:r>
              <a:rPr lang="en-US" sz="2687" dirty="0" err="1">
                <a:solidFill>
                  <a:schemeClr val="tx1">
                    <a:lumMod val="75000"/>
                    <a:lumOff val="25000"/>
                  </a:schemeClr>
                </a:solidFill>
                <a:ea typeface="Arial" charset="0"/>
                <a:cs typeface="Arial" charset="0"/>
              </a:rPr>
              <a:t>classifySpamTweet</a:t>
            </a:r>
            <a:endParaRPr lang="en-US" sz="2687" dirty="0">
              <a:solidFill>
                <a:schemeClr val="tx1">
                  <a:lumMod val="75000"/>
                  <a:lumOff val="25000"/>
                </a:schemeClr>
              </a:solidFill>
              <a:ea typeface="Arial" charset="0"/>
              <a:cs typeface="Arial" charset="0"/>
            </a:endParaRPr>
          </a:p>
          <a:p>
            <a:pPr marL="383911" indent="-383911" algn="l" defTabSz="514547" eaLnBrk="0" hangingPunct="0">
              <a:lnSpc>
                <a:spcPct val="95000"/>
              </a:lnSpc>
              <a:buFont typeface="Arial" charset="0"/>
              <a:buChar char="•"/>
            </a:pPr>
            <a:r>
              <a:rPr lang="en-US" sz="2687" dirty="0">
                <a:solidFill>
                  <a:schemeClr val="tx1">
                    <a:lumMod val="75000"/>
                    <a:lumOff val="25000"/>
                  </a:schemeClr>
                </a:solidFill>
                <a:ea typeface="Arial" charset="0"/>
                <a:cs typeface="Arial" charset="0"/>
              </a:rPr>
              <a:t>Argument data types</a:t>
            </a:r>
          </a:p>
          <a:p>
            <a:pPr marL="749164" lvl="1" indent="-383911" algn="l" defTabSz="514547" eaLnBrk="0" hangingPunct="0">
              <a:lnSpc>
                <a:spcPct val="95000"/>
              </a:lnSpc>
              <a:buFont typeface="Arial" charset="0"/>
              <a:buChar char="•"/>
            </a:pPr>
            <a:r>
              <a:rPr lang="en-US" sz="2687" dirty="0">
                <a:solidFill>
                  <a:schemeClr val="tx1">
                    <a:lumMod val="75000"/>
                    <a:lumOff val="25000"/>
                  </a:schemeClr>
                </a:solidFill>
                <a:ea typeface="Arial" charset="0"/>
                <a:cs typeface="Arial" charset="0"/>
              </a:rPr>
              <a:t>Tweet</a:t>
            </a:r>
          </a:p>
          <a:p>
            <a:pPr marL="383911" indent="-383911" algn="l" defTabSz="514547" eaLnBrk="0" hangingPunct="0">
              <a:lnSpc>
                <a:spcPct val="95000"/>
              </a:lnSpc>
              <a:buFont typeface="Arial" charset="0"/>
              <a:buChar char="•"/>
            </a:pPr>
            <a:r>
              <a:rPr lang="en-US" sz="2687" dirty="0">
                <a:solidFill>
                  <a:schemeClr val="tx1">
                    <a:lumMod val="75000"/>
                    <a:lumOff val="25000"/>
                  </a:schemeClr>
                </a:solidFill>
                <a:ea typeface="Arial" charset="0"/>
                <a:cs typeface="Arial" charset="0"/>
              </a:rPr>
              <a:t>Algorithm</a:t>
            </a:r>
          </a:p>
          <a:p>
            <a:pPr marL="749164" lvl="1" indent="-383911" algn="l" defTabSz="514547" eaLnBrk="0" hangingPunct="0">
              <a:lnSpc>
                <a:spcPct val="95000"/>
              </a:lnSpc>
              <a:buFont typeface="Arial" charset="0"/>
              <a:buChar char="•"/>
            </a:pPr>
            <a:r>
              <a:rPr lang="en-US" sz="2687" dirty="0">
                <a:solidFill>
                  <a:schemeClr val="tx1">
                    <a:lumMod val="75000"/>
                    <a:lumOff val="25000"/>
                  </a:schemeClr>
                </a:solidFill>
                <a:ea typeface="Arial" charset="0"/>
                <a:cs typeface="Arial" charset="0"/>
              </a:rPr>
              <a:t>Random Forest </a:t>
            </a:r>
          </a:p>
          <a:p>
            <a:pPr marL="383911" indent="-383911" algn="l" defTabSz="514547" eaLnBrk="0" hangingPunct="0">
              <a:lnSpc>
                <a:spcPct val="95000"/>
              </a:lnSpc>
              <a:buFont typeface="Arial" charset="0"/>
              <a:buChar char="•"/>
            </a:pPr>
            <a:r>
              <a:rPr lang="en-US" sz="2687" dirty="0">
                <a:solidFill>
                  <a:schemeClr val="tx1">
                    <a:lumMod val="75000"/>
                    <a:lumOff val="25000"/>
                  </a:schemeClr>
                </a:solidFill>
                <a:ea typeface="Arial" charset="0"/>
                <a:cs typeface="Arial" charset="0"/>
              </a:rPr>
              <a:t>Model files</a:t>
            </a:r>
          </a:p>
          <a:p>
            <a:pPr marL="749164" lvl="1" indent="-383911" algn="l" defTabSz="514547" eaLnBrk="0" hangingPunct="0">
              <a:lnSpc>
                <a:spcPct val="95000"/>
              </a:lnSpc>
              <a:buFont typeface="Arial" charset="0"/>
              <a:buChar char="•"/>
            </a:pPr>
            <a:r>
              <a:rPr lang="en-US" sz="2687" dirty="0">
                <a:solidFill>
                  <a:schemeClr val="tx1">
                    <a:lumMod val="75000"/>
                    <a:lumOff val="25000"/>
                  </a:schemeClr>
                </a:solidFill>
                <a:ea typeface="Arial" charset="0"/>
                <a:cs typeface="Arial" charset="0"/>
              </a:rPr>
              <a:t>Models for sentiment analysis.</a:t>
            </a:r>
          </a:p>
          <a:p>
            <a:pPr marL="749164" lvl="1" indent="-383911" algn="l" defTabSz="514547" eaLnBrk="0" hangingPunct="0">
              <a:lnSpc>
                <a:spcPct val="95000"/>
              </a:lnSpc>
              <a:buFont typeface="Arial" charset="0"/>
              <a:buChar char="•"/>
            </a:pPr>
            <a:r>
              <a:rPr lang="en-US" sz="2687" dirty="0">
                <a:solidFill>
                  <a:schemeClr val="tx1">
                    <a:lumMod val="75000"/>
                    <a:lumOff val="25000"/>
                  </a:schemeClr>
                </a:solidFill>
                <a:ea typeface="Arial" charset="0"/>
                <a:cs typeface="Arial" charset="0"/>
              </a:rPr>
              <a:t>Models for spam tweets detection.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4893" y="3905423"/>
            <a:ext cx="3353287" cy="1108932"/>
          </a:xfrm>
          <a:prstGeom prst="rect">
            <a:avLst/>
          </a:prstGeom>
        </p:spPr>
      </p:pic>
      <p:grpSp>
        <p:nvGrpSpPr>
          <p:cNvPr id="131" name="Shape 208">
            <a:extLst>
              <a:ext uri="{FF2B5EF4-FFF2-40B4-BE49-F238E27FC236}">
                <a16:creationId xmlns:a16="http://schemas.microsoft.com/office/drawing/2014/main" id="{31803A72-2C9F-FE44-B176-549D895BC12D}"/>
              </a:ext>
            </a:extLst>
          </p:cNvPr>
          <p:cNvGrpSpPr/>
          <p:nvPr/>
        </p:nvGrpSpPr>
        <p:grpSpPr>
          <a:xfrm>
            <a:off x="1058522" y="8476634"/>
            <a:ext cx="2934915" cy="2008077"/>
            <a:chOff x="171400" y="1329425"/>
            <a:chExt cx="2501172" cy="1624644"/>
          </a:xfrm>
        </p:grpSpPr>
        <p:grpSp>
          <p:nvGrpSpPr>
            <p:cNvPr id="133" name="Shape 209">
              <a:extLst>
                <a:ext uri="{FF2B5EF4-FFF2-40B4-BE49-F238E27FC236}">
                  <a16:creationId xmlns:a16="http://schemas.microsoft.com/office/drawing/2014/main" id="{2B5E2E5A-07DB-374E-9593-3F0E6EF97B48}"/>
                </a:ext>
              </a:extLst>
            </p:cNvPr>
            <p:cNvGrpSpPr/>
            <p:nvPr/>
          </p:nvGrpSpPr>
          <p:grpSpPr>
            <a:xfrm>
              <a:off x="171400" y="1329425"/>
              <a:ext cx="2501172" cy="1624644"/>
              <a:chOff x="473475" y="1396975"/>
              <a:chExt cx="2501172" cy="1624644"/>
            </a:xfrm>
          </p:grpSpPr>
          <p:sp>
            <p:nvSpPr>
              <p:cNvPr id="142" name="Shape 210">
                <a:extLst>
                  <a:ext uri="{FF2B5EF4-FFF2-40B4-BE49-F238E27FC236}">
                    <a16:creationId xmlns:a16="http://schemas.microsoft.com/office/drawing/2014/main" id="{A3B9318B-0AB0-964D-9A33-1111FEA0B1EC}"/>
                  </a:ext>
                </a:extLst>
              </p:cNvPr>
              <p:cNvSpPr/>
              <p:nvPr/>
            </p:nvSpPr>
            <p:spPr>
              <a:xfrm>
                <a:off x="473475" y="1396975"/>
                <a:ext cx="2501172" cy="1624644"/>
              </a:xfrm>
              <a:prstGeom prst="cloud">
                <a:avLst/>
              </a:prstGeom>
              <a:solidFill>
                <a:schemeClr val="accent3">
                  <a:lumMod val="85000"/>
                </a:schemeClr>
              </a:solidFill>
              <a:ln w="9525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479875" tIns="479875" rIns="479875" bIns="47987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pic>
            <p:nvPicPr>
              <p:cNvPr id="143" name="Shape 211">
                <a:extLst>
                  <a:ext uri="{FF2B5EF4-FFF2-40B4-BE49-F238E27FC236}">
                    <a16:creationId xmlns:a16="http://schemas.microsoft.com/office/drawing/2014/main" id="{B09F2F6F-C1B4-4F43-8A37-A4B4C7ACCB56}"/>
                  </a:ext>
                </a:extLst>
              </p:cNvPr>
              <p:cNvPicPr preferRelativeResize="0"/>
              <p:nvPr/>
            </p:nvPicPr>
            <p:blipFill>
              <a:blip r:embed="rId14">
                <a:alphaModFix/>
              </a:blip>
              <a:stretch>
                <a:fillRect/>
              </a:stretch>
            </p:blipFill>
            <p:spPr>
              <a:xfrm>
                <a:off x="675813" y="2142734"/>
                <a:ext cx="705886" cy="66854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44" name="Shape 212">
                <a:extLst>
                  <a:ext uri="{FF2B5EF4-FFF2-40B4-BE49-F238E27FC236}">
                    <a16:creationId xmlns:a16="http://schemas.microsoft.com/office/drawing/2014/main" id="{BBD11A79-D750-B34D-B514-F8D8D0DC9A9C}"/>
                  </a:ext>
                </a:extLst>
              </p:cNvPr>
              <p:cNvPicPr preferRelativeResize="0"/>
              <p:nvPr/>
            </p:nvPicPr>
            <p:blipFill>
              <a:blip r:embed="rId15">
                <a:alphaModFix/>
              </a:blip>
              <a:stretch>
                <a:fillRect/>
              </a:stretch>
            </p:blipFill>
            <p:spPr>
              <a:xfrm>
                <a:off x="1302312" y="1653056"/>
                <a:ext cx="451800" cy="42789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45" name="Shape 213" descr="FB-fLogo-Blue-broadcast-2.png">
                <a:extLst>
                  <a:ext uri="{FF2B5EF4-FFF2-40B4-BE49-F238E27FC236}">
                    <a16:creationId xmlns:a16="http://schemas.microsoft.com/office/drawing/2014/main" id="{27C766ED-5210-8448-989A-882B9B89EAB8}"/>
                  </a:ext>
                </a:extLst>
              </p:cNvPr>
              <p:cNvPicPr preferRelativeResize="0"/>
              <p:nvPr/>
            </p:nvPicPr>
            <p:blipFill>
              <a:blip r:embed="rId16">
                <a:alphaModFix/>
              </a:blip>
              <a:stretch>
                <a:fillRect/>
              </a:stretch>
            </p:blipFill>
            <p:spPr>
              <a:xfrm>
                <a:off x="827100" y="1802450"/>
                <a:ext cx="451800" cy="42789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37" name="Shape 214">
              <a:extLst>
                <a:ext uri="{FF2B5EF4-FFF2-40B4-BE49-F238E27FC236}">
                  <a16:creationId xmlns:a16="http://schemas.microsoft.com/office/drawing/2014/main" id="{263FA24F-1689-F345-AA02-EFD05C92CB81}"/>
                </a:ext>
              </a:extLst>
            </p:cNvPr>
            <p:cNvPicPr preferRelativeResize="0"/>
            <p:nvPr/>
          </p:nvPicPr>
          <p:blipFill>
            <a:blip r:embed="rId17">
              <a:alphaModFix/>
            </a:blip>
            <a:stretch>
              <a:fillRect/>
            </a:stretch>
          </p:blipFill>
          <p:spPr>
            <a:xfrm>
              <a:off x="911675" y="2387627"/>
              <a:ext cx="451800" cy="451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8" name="Shape 215">
              <a:extLst>
                <a:ext uri="{FF2B5EF4-FFF2-40B4-BE49-F238E27FC236}">
                  <a16:creationId xmlns:a16="http://schemas.microsoft.com/office/drawing/2014/main" id="{628CF3AB-B227-FB45-A9C6-8439FC0867CF}"/>
                </a:ext>
              </a:extLst>
            </p:cNvPr>
            <p:cNvPicPr preferRelativeResize="0"/>
            <p:nvPr/>
          </p:nvPicPr>
          <p:blipFill>
            <a:blip r:embed="rId18">
              <a:alphaModFix/>
            </a:blip>
            <a:stretch>
              <a:fillRect/>
            </a:stretch>
          </p:blipFill>
          <p:spPr>
            <a:xfrm>
              <a:off x="1508750" y="1382900"/>
              <a:ext cx="572700" cy="572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9" name="Shape 216">
              <a:extLst>
                <a:ext uri="{FF2B5EF4-FFF2-40B4-BE49-F238E27FC236}">
                  <a16:creationId xmlns:a16="http://schemas.microsoft.com/office/drawing/2014/main" id="{6C03267F-66D4-1D40-9AAC-A7D8A0F87844}"/>
                </a:ext>
              </a:extLst>
            </p:cNvPr>
            <p:cNvPicPr preferRelativeResize="0"/>
            <p:nvPr/>
          </p:nvPicPr>
          <p:blipFill>
            <a:blip r:embed="rId19">
              <a:alphaModFix/>
            </a:blip>
            <a:stretch>
              <a:fillRect/>
            </a:stretch>
          </p:blipFill>
          <p:spPr>
            <a:xfrm>
              <a:off x="1135625" y="1927775"/>
              <a:ext cx="572724" cy="5727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0" name="Shape 217">
              <a:extLst>
                <a:ext uri="{FF2B5EF4-FFF2-40B4-BE49-F238E27FC236}">
                  <a16:creationId xmlns:a16="http://schemas.microsoft.com/office/drawing/2014/main" id="{C66A9EEE-D76E-3B40-A138-75324A80C206}"/>
                </a:ext>
              </a:extLst>
            </p:cNvPr>
            <p:cNvPicPr preferRelativeResize="0"/>
            <p:nvPr/>
          </p:nvPicPr>
          <p:blipFill>
            <a:blip r:embed="rId20">
              <a:alphaModFix/>
            </a:blip>
            <a:stretch>
              <a:fillRect/>
            </a:stretch>
          </p:blipFill>
          <p:spPr>
            <a:xfrm>
              <a:off x="1630200" y="2217213"/>
              <a:ext cx="474299" cy="4742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1" name="Shape 218">
              <a:extLst>
                <a:ext uri="{FF2B5EF4-FFF2-40B4-BE49-F238E27FC236}">
                  <a16:creationId xmlns:a16="http://schemas.microsoft.com/office/drawing/2014/main" id="{20A4183D-2832-6F4D-B30A-78EC3A0DFADF}"/>
                </a:ext>
              </a:extLst>
            </p:cNvPr>
            <p:cNvPicPr preferRelativeResize="0"/>
            <p:nvPr/>
          </p:nvPicPr>
          <p:blipFill rotWithShape="1">
            <a:blip r:embed="rId21">
              <a:alphaModFix/>
            </a:blip>
            <a:srcRect l="59609"/>
            <a:stretch/>
          </p:blipFill>
          <p:spPr>
            <a:xfrm>
              <a:off x="2039204" y="1715855"/>
              <a:ext cx="474300" cy="46970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46" name="Shape 187">
            <a:extLst>
              <a:ext uri="{FF2B5EF4-FFF2-40B4-BE49-F238E27FC236}">
                <a16:creationId xmlns:a16="http://schemas.microsoft.com/office/drawing/2014/main" id="{BC40E1D9-CEB9-9E4A-884B-E381DFF22A43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9952274" y="8473230"/>
            <a:ext cx="2199227" cy="21992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3F5BAC0C-5149-EE49-849A-49BBB968FDB2}"/>
              </a:ext>
            </a:extLst>
          </p:cNvPr>
          <p:cNvGrpSpPr/>
          <p:nvPr/>
        </p:nvGrpSpPr>
        <p:grpSpPr>
          <a:xfrm>
            <a:off x="5245697" y="8064116"/>
            <a:ext cx="3380209" cy="1345897"/>
            <a:chOff x="5245697" y="8064116"/>
            <a:chExt cx="3380209" cy="1345897"/>
          </a:xfrm>
        </p:grpSpPr>
        <p:pic>
          <p:nvPicPr>
            <p:cNvPr id="157" name="Shape 194">
              <a:extLst>
                <a:ext uri="{FF2B5EF4-FFF2-40B4-BE49-F238E27FC236}">
                  <a16:creationId xmlns:a16="http://schemas.microsoft.com/office/drawing/2014/main" id="{EFCAD69E-C63D-2B43-9B19-49FB0302FFBB}"/>
                </a:ext>
              </a:extLst>
            </p:cNvPr>
            <p:cNvPicPr preferRelativeResize="0"/>
            <p:nvPr/>
          </p:nvPicPr>
          <p:blipFill>
            <a:blip r:embed="rId23">
              <a:alphaModFix/>
            </a:blip>
            <a:stretch>
              <a:fillRect/>
            </a:stretch>
          </p:blipFill>
          <p:spPr>
            <a:xfrm>
              <a:off x="6168641" y="8266374"/>
              <a:ext cx="1147647" cy="114363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8" name="Shape 195">
              <a:extLst>
                <a:ext uri="{FF2B5EF4-FFF2-40B4-BE49-F238E27FC236}">
                  <a16:creationId xmlns:a16="http://schemas.microsoft.com/office/drawing/2014/main" id="{2938FC0D-4517-7541-A989-6CE7C7F56BDF}"/>
                </a:ext>
              </a:extLst>
            </p:cNvPr>
            <p:cNvSpPr txBox="1"/>
            <p:nvPr/>
          </p:nvSpPr>
          <p:spPr>
            <a:xfrm>
              <a:off x="5245697" y="8064116"/>
              <a:ext cx="3380209" cy="2926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dirty="0"/>
                <a:t>High Speed </a:t>
              </a:r>
              <a:r>
                <a:rPr lang="en" sz="1600" dirty="0" err="1"/>
                <a:t>Datasources</a:t>
              </a:r>
              <a:endParaRPr sz="1600" dirty="0"/>
            </a:p>
          </p:txBody>
        </p:sp>
      </p:grpSp>
      <p:grpSp>
        <p:nvGrpSpPr>
          <p:cNvPr id="151" name="Shape 196">
            <a:extLst>
              <a:ext uri="{FF2B5EF4-FFF2-40B4-BE49-F238E27FC236}">
                <a16:creationId xmlns:a16="http://schemas.microsoft.com/office/drawing/2014/main" id="{C97CA6F9-6439-8A47-AE61-35DFDB9DFCC8}"/>
              </a:ext>
            </a:extLst>
          </p:cNvPr>
          <p:cNvGrpSpPr/>
          <p:nvPr/>
        </p:nvGrpSpPr>
        <p:grpSpPr>
          <a:xfrm>
            <a:off x="4358140" y="9772678"/>
            <a:ext cx="2537268" cy="1560699"/>
            <a:chOff x="1592049" y="2693844"/>
            <a:chExt cx="3488612" cy="2187078"/>
          </a:xfrm>
        </p:grpSpPr>
        <p:pic>
          <p:nvPicPr>
            <p:cNvPr id="155" name="Shape 197">
              <a:extLst>
                <a:ext uri="{FF2B5EF4-FFF2-40B4-BE49-F238E27FC236}">
                  <a16:creationId xmlns:a16="http://schemas.microsoft.com/office/drawing/2014/main" id="{37FC0314-EB59-5946-B452-F8AA6C30B8A0}"/>
                </a:ext>
              </a:extLst>
            </p:cNvPr>
            <p:cNvPicPr preferRelativeResize="0"/>
            <p:nvPr/>
          </p:nvPicPr>
          <p:blipFill>
            <a:blip r:embed="rId24">
              <a:alphaModFix/>
            </a:blip>
            <a:stretch>
              <a:fillRect/>
            </a:stretch>
          </p:blipFill>
          <p:spPr>
            <a:xfrm>
              <a:off x="2508021" y="2693844"/>
              <a:ext cx="1649938" cy="14281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6" name="Shape 198">
              <a:extLst>
                <a:ext uri="{FF2B5EF4-FFF2-40B4-BE49-F238E27FC236}">
                  <a16:creationId xmlns:a16="http://schemas.microsoft.com/office/drawing/2014/main" id="{A0900FEF-9447-8448-B9D2-2E6E0F8DA01B}"/>
                </a:ext>
              </a:extLst>
            </p:cNvPr>
            <p:cNvSpPr txBox="1"/>
            <p:nvPr/>
          </p:nvSpPr>
          <p:spPr>
            <a:xfrm>
              <a:off x="1592049" y="4104222"/>
              <a:ext cx="3488612" cy="776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dirty="0"/>
                <a:t>Expensive Analytics</a:t>
              </a:r>
              <a:endParaRPr sz="1600" dirty="0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F09FCBCC-A77A-2440-B312-DDFAAE6C1554}"/>
              </a:ext>
            </a:extLst>
          </p:cNvPr>
          <p:cNvGrpSpPr/>
          <p:nvPr/>
        </p:nvGrpSpPr>
        <p:grpSpPr>
          <a:xfrm>
            <a:off x="6840758" y="9795086"/>
            <a:ext cx="2537268" cy="1535724"/>
            <a:chOff x="6840758" y="9795086"/>
            <a:chExt cx="2537268" cy="1535724"/>
          </a:xfrm>
        </p:grpSpPr>
        <p:pic>
          <p:nvPicPr>
            <p:cNvPr id="153" name="Shape 200">
              <a:extLst>
                <a:ext uri="{FF2B5EF4-FFF2-40B4-BE49-F238E27FC236}">
                  <a16:creationId xmlns:a16="http://schemas.microsoft.com/office/drawing/2014/main" id="{48007683-F7A2-074F-BFB7-4FDE8042FA21}"/>
                </a:ext>
              </a:extLst>
            </p:cNvPr>
            <p:cNvPicPr preferRelativeResize="0"/>
            <p:nvPr/>
          </p:nvPicPr>
          <p:blipFill>
            <a:blip r:embed="rId25">
              <a:alphaModFix/>
            </a:blip>
            <a:stretch>
              <a:fillRect/>
            </a:stretch>
          </p:blipFill>
          <p:spPr>
            <a:xfrm>
              <a:off x="7370832" y="9795086"/>
              <a:ext cx="1406042" cy="98206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4" name="Shape 201">
              <a:extLst>
                <a:ext uri="{FF2B5EF4-FFF2-40B4-BE49-F238E27FC236}">
                  <a16:creationId xmlns:a16="http://schemas.microsoft.com/office/drawing/2014/main" id="{CFD2FD02-057A-4441-9157-8C093C1313C5}"/>
                </a:ext>
              </a:extLst>
            </p:cNvPr>
            <p:cNvSpPr txBox="1"/>
            <p:nvPr/>
          </p:nvSpPr>
          <p:spPr>
            <a:xfrm>
              <a:off x="6840758" y="10776557"/>
              <a:ext cx="2537268" cy="55425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dirty="0"/>
                <a:t>Distributed Environment</a:t>
              </a:r>
              <a:endParaRPr sz="1600" dirty="0"/>
            </a:p>
          </p:txBody>
        </p:sp>
      </p:grpSp>
      <p:sp>
        <p:nvSpPr>
          <p:cNvPr id="3" name="Right Arrow 2">
            <a:extLst>
              <a:ext uri="{FF2B5EF4-FFF2-40B4-BE49-F238E27FC236}">
                <a16:creationId xmlns:a16="http://schemas.microsoft.com/office/drawing/2014/main" id="{1C916CE6-2511-BB4A-8429-A19FBB4C958E}"/>
              </a:ext>
            </a:extLst>
          </p:cNvPr>
          <p:cNvSpPr/>
          <p:nvPr/>
        </p:nvSpPr>
        <p:spPr bwMode="auto">
          <a:xfrm>
            <a:off x="4482314" y="9070687"/>
            <a:ext cx="5171385" cy="816032"/>
          </a:xfrm>
          <a:prstGeom prst="righ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38943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Big Data Analytics</a:t>
            </a:r>
          </a:p>
        </p:txBody>
      </p:sp>
      <p:sp>
        <p:nvSpPr>
          <p:cNvPr id="136" name="Shape 195">
            <a:extLst>
              <a:ext uri="{FF2B5EF4-FFF2-40B4-BE49-F238E27FC236}">
                <a16:creationId xmlns:a16="http://schemas.microsoft.com/office/drawing/2014/main" id="{8C4A861D-AB30-B240-BED4-4B3B72FEEADF}"/>
              </a:ext>
            </a:extLst>
          </p:cNvPr>
          <p:cNvSpPr txBox="1"/>
          <p:nvPr/>
        </p:nvSpPr>
        <p:spPr>
          <a:xfrm>
            <a:off x="808722" y="7985121"/>
            <a:ext cx="3380209" cy="292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 err="1"/>
              <a:t>Datasources</a:t>
            </a:r>
            <a:endParaRPr sz="1600" dirty="0"/>
          </a:p>
        </p:txBody>
      </p:sp>
      <p:sp>
        <p:nvSpPr>
          <p:cNvPr id="147" name="Shape 195">
            <a:extLst>
              <a:ext uri="{FF2B5EF4-FFF2-40B4-BE49-F238E27FC236}">
                <a16:creationId xmlns:a16="http://schemas.microsoft.com/office/drawing/2014/main" id="{87E2E220-0C17-244F-ADF5-B9C49CFD7BD7}"/>
              </a:ext>
            </a:extLst>
          </p:cNvPr>
          <p:cNvSpPr txBox="1"/>
          <p:nvPr/>
        </p:nvSpPr>
        <p:spPr>
          <a:xfrm>
            <a:off x="9380710" y="7981819"/>
            <a:ext cx="3380209" cy="292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spcAft>
                <a:spcPts val="0"/>
              </a:spcAft>
            </a:pPr>
            <a:r>
              <a:rPr lang="en-US" sz="1600" dirty="0"/>
              <a:t>Analysts w/o computer expertise </a:t>
            </a:r>
            <a:endParaRPr sz="1600" dirty="0"/>
          </a:p>
        </p:txBody>
      </p:sp>
      <p:pic>
        <p:nvPicPr>
          <p:cNvPr id="1025" name="Picture 1" descr="page9image1784576">
            <a:extLst>
              <a:ext uri="{FF2B5EF4-FFF2-40B4-BE49-F238E27FC236}">
                <a16:creationId xmlns:a16="http://schemas.microsoft.com/office/drawing/2014/main" id="{BEB8EB3F-D0AD-A844-AB62-72C69A0DF2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44367" y="8695395"/>
            <a:ext cx="9820882" cy="4996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4B90BCD-45DD-A84F-A373-C19AFFC8E350}"/>
              </a:ext>
            </a:extLst>
          </p:cNvPr>
          <p:cNvSpPr txBox="1"/>
          <p:nvPr/>
        </p:nvSpPr>
        <p:spPr>
          <a:xfrm>
            <a:off x="13523349" y="8134714"/>
            <a:ext cx="110531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/>
              <a:t>Sentiment analysis and visualization with </a:t>
            </a:r>
            <a:r>
              <a:rPr lang="en-US" sz="2400" dirty="0" err="1"/>
              <a:t>Jupyter</a:t>
            </a:r>
            <a:r>
              <a:rPr lang="en-US" sz="2400" dirty="0"/>
              <a:t> Notebook and </a:t>
            </a:r>
            <a:r>
              <a:rPr lang="en-US" sz="2400" dirty="0" err="1"/>
              <a:t>Scikit</a:t>
            </a:r>
            <a:r>
              <a:rPr lang="en-US" sz="2400" dirty="0"/>
              <a:t>-Learn.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8F41C1AD-7702-4249-8ECE-BBE012BF2A46}"/>
              </a:ext>
            </a:extLst>
          </p:cNvPr>
          <p:cNvSpPr txBox="1"/>
          <p:nvPr/>
        </p:nvSpPr>
        <p:spPr>
          <a:xfrm>
            <a:off x="13523349" y="13917460"/>
            <a:ext cx="116258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/>
              <a:t>Geospatial data visualization and topic analysis with Apache Zeppelin and Spark.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6E730E3C-4E3C-2B48-9654-854F4AE3463F}"/>
              </a:ext>
            </a:extLst>
          </p:cNvPr>
          <p:cNvSpPr txBox="1"/>
          <p:nvPr/>
        </p:nvSpPr>
        <p:spPr>
          <a:xfrm>
            <a:off x="13523349" y="20104253"/>
            <a:ext cx="112591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/>
              <a:t>Sentiment analysis of incoming Tweets using built-in Twitter adapter and SNLP.</a:t>
            </a:r>
          </a:p>
        </p:txBody>
      </p:sp>
      <p:sp>
        <p:nvSpPr>
          <p:cNvPr id="150" name="Shape 235">
            <a:extLst>
              <a:ext uri="{FF2B5EF4-FFF2-40B4-BE49-F238E27FC236}">
                <a16:creationId xmlns:a16="http://schemas.microsoft.com/office/drawing/2014/main" id="{537C8101-2B39-D84D-BD7D-6BD18EBE8832}"/>
              </a:ext>
            </a:extLst>
          </p:cNvPr>
          <p:cNvSpPr txBox="1"/>
          <p:nvPr/>
        </p:nvSpPr>
        <p:spPr>
          <a:xfrm>
            <a:off x="13788875" y="23671645"/>
            <a:ext cx="4946229" cy="3863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765" tIns="76765" rIns="76765" bIns="76765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000" dirty="0"/>
              <a:t>Scale-out experiment with 2, 4, 6, 8 nodes processing 160k, 320k, 480k, and 640k Tweets respectively.</a:t>
            </a:r>
            <a:endParaRPr sz="2000" dirty="0"/>
          </a:p>
        </p:txBody>
      </p:sp>
      <p:sp>
        <p:nvSpPr>
          <p:cNvPr id="152" name="Shape 235">
            <a:extLst>
              <a:ext uri="{FF2B5EF4-FFF2-40B4-BE49-F238E27FC236}">
                <a16:creationId xmlns:a16="http://schemas.microsoft.com/office/drawing/2014/main" id="{FEFE7E44-07CD-6345-A974-23E31B32EDC2}"/>
              </a:ext>
            </a:extLst>
          </p:cNvPr>
          <p:cNvSpPr txBox="1"/>
          <p:nvPr/>
        </p:nvSpPr>
        <p:spPr>
          <a:xfrm>
            <a:off x="19648267" y="23766469"/>
            <a:ext cx="5134236" cy="462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765" tIns="76765" rIns="76765" bIns="76765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000" dirty="0"/>
              <a:t>Speed-up experiment with 400,000 Tweets on 2, 4, 6, 8 nodes.</a:t>
            </a:r>
            <a:endParaRPr sz="2000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8A3AD37-ECF3-0E41-9D36-B8A02B0D7851}"/>
              </a:ext>
            </a:extLst>
          </p:cNvPr>
          <p:cNvGrpSpPr/>
          <p:nvPr/>
        </p:nvGrpSpPr>
        <p:grpSpPr>
          <a:xfrm>
            <a:off x="682550" y="17324405"/>
            <a:ext cx="11748219" cy="6019334"/>
            <a:chOff x="682550" y="16958645"/>
            <a:chExt cx="11748219" cy="6019334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D15472CD-3A0B-E04C-96FE-731945C5778A}"/>
                </a:ext>
              </a:extLst>
            </p:cNvPr>
            <p:cNvGrpSpPr/>
            <p:nvPr/>
          </p:nvGrpSpPr>
          <p:grpSpPr>
            <a:xfrm>
              <a:off x="857707" y="16958645"/>
              <a:ext cx="11573062" cy="6019334"/>
              <a:chOff x="857707" y="16958645"/>
              <a:chExt cx="11573062" cy="6019334"/>
            </a:xfrm>
          </p:grpSpPr>
          <p:cxnSp>
            <p:nvCxnSpPr>
              <p:cNvPr id="236" name="Shape 223">
                <a:extLst>
                  <a:ext uri="{FF2B5EF4-FFF2-40B4-BE49-F238E27FC236}">
                    <a16:creationId xmlns:a16="http://schemas.microsoft.com/office/drawing/2014/main" id="{3AE6D5ED-69E6-4649-B2A3-566EC0BEF722}"/>
                  </a:ext>
                </a:extLst>
              </p:cNvPr>
              <p:cNvCxnSpPr/>
              <p:nvPr/>
            </p:nvCxnSpPr>
            <p:spPr>
              <a:xfrm>
                <a:off x="9754957" y="18904923"/>
                <a:ext cx="579085" cy="2130715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pic>
            <p:nvPicPr>
              <p:cNvPr id="237" name="Shape 224">
                <a:extLst>
                  <a:ext uri="{FF2B5EF4-FFF2-40B4-BE49-F238E27FC236}">
                    <a16:creationId xmlns:a16="http://schemas.microsoft.com/office/drawing/2014/main" id="{8A2B2F1E-A1F4-D245-96BB-C46CB53C5DA8}"/>
                  </a:ext>
                </a:extLst>
              </p:cNvPr>
              <p:cNvPicPr preferRelativeResize="0"/>
              <p:nvPr/>
            </p:nvPicPr>
            <p:blipFill>
              <a:blip r:embed="rId27">
                <a:alphaModFix/>
              </a:blip>
              <a:stretch>
                <a:fillRect/>
              </a:stretch>
            </p:blipFill>
            <p:spPr>
              <a:xfrm>
                <a:off x="857707" y="21278399"/>
                <a:ext cx="1819300" cy="615834"/>
              </a:xfrm>
              <a:prstGeom prst="rect">
                <a:avLst/>
              </a:prstGeom>
              <a:noFill/>
              <a:ln>
                <a:noFill/>
              </a:ln>
            </p:spPr>
          </p:pic>
          <p:cxnSp>
            <p:nvCxnSpPr>
              <p:cNvPr id="238" name="Shape 225">
                <a:extLst>
                  <a:ext uri="{FF2B5EF4-FFF2-40B4-BE49-F238E27FC236}">
                    <a16:creationId xmlns:a16="http://schemas.microsoft.com/office/drawing/2014/main" id="{7990DC28-1D89-284E-99BF-B2EBDBDFDBE8}"/>
                  </a:ext>
                </a:extLst>
              </p:cNvPr>
              <p:cNvCxnSpPr/>
              <p:nvPr/>
            </p:nvCxnSpPr>
            <p:spPr>
              <a:xfrm rot="10800000" flipH="1">
                <a:off x="1439934" y="20527935"/>
                <a:ext cx="10295335" cy="1619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39" name="Shape 226">
                <a:extLst>
                  <a:ext uri="{FF2B5EF4-FFF2-40B4-BE49-F238E27FC236}">
                    <a16:creationId xmlns:a16="http://schemas.microsoft.com/office/drawing/2014/main" id="{FA393058-FC36-6949-B42C-3D9115FEBFCF}"/>
                  </a:ext>
                </a:extLst>
              </p:cNvPr>
              <p:cNvSpPr/>
              <p:nvPr/>
            </p:nvSpPr>
            <p:spPr>
              <a:xfrm>
                <a:off x="2920795" y="21075256"/>
                <a:ext cx="1953359" cy="1022317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dashDot"/>
                <a:round/>
                <a:headEnd type="none" w="sm" len="sm"/>
                <a:tailEnd type="none" w="sm" len="sm"/>
              </a:ln>
            </p:spPr>
            <p:txBody>
              <a:bodyPr spcFirstLastPara="1" wrap="square" lIns="76765" tIns="76765" rIns="76765" bIns="76765" anchor="t" anchorCtr="0"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600" dirty="0"/>
                  <a:t>Ingestion Pipeline</a:t>
                </a:r>
              </a:p>
            </p:txBody>
          </p:sp>
          <p:pic>
            <p:nvPicPr>
              <p:cNvPr id="240" name="Shape 227">
                <a:extLst>
                  <a:ext uri="{FF2B5EF4-FFF2-40B4-BE49-F238E27FC236}">
                    <a16:creationId xmlns:a16="http://schemas.microsoft.com/office/drawing/2014/main" id="{35617E5A-9836-E943-8946-A6FF61B3FCE5}"/>
                  </a:ext>
                </a:extLst>
              </p:cNvPr>
              <p:cNvPicPr preferRelativeResize="0"/>
              <p:nvPr/>
            </p:nvPicPr>
            <p:blipFill>
              <a:blip r:embed="rId28">
                <a:alphaModFix/>
              </a:blip>
              <a:stretch>
                <a:fillRect/>
              </a:stretch>
            </p:blipFill>
            <p:spPr>
              <a:xfrm>
                <a:off x="8505798" y="17428151"/>
                <a:ext cx="3053778" cy="134653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41" name="Shape 228">
                <a:extLst>
                  <a:ext uri="{FF2B5EF4-FFF2-40B4-BE49-F238E27FC236}">
                    <a16:creationId xmlns:a16="http://schemas.microsoft.com/office/drawing/2014/main" id="{01B7C7C9-2CF5-EA41-81F0-6036E47E6057}"/>
                  </a:ext>
                </a:extLst>
              </p:cNvPr>
              <p:cNvSpPr/>
              <p:nvPr/>
            </p:nvSpPr>
            <p:spPr>
              <a:xfrm>
                <a:off x="6101734" y="22151895"/>
                <a:ext cx="1673889" cy="753806"/>
              </a:xfrm>
              <a:prstGeom prst="can">
                <a:avLst>
                  <a:gd name="adj" fmla="val 25000"/>
                </a:avLst>
              </a:prstGeom>
              <a:solidFill>
                <a:schemeClr val="accent3">
                  <a:lumMod val="85000"/>
                </a:scheme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76765" tIns="76765" rIns="76765" bIns="76765" anchor="ctr" anchorCtr="0"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" sz="2000" dirty="0"/>
                  <a:t>Storage</a:t>
                </a:r>
                <a:endParaRPr sz="2000" dirty="0"/>
              </a:p>
            </p:txBody>
          </p:sp>
          <p:cxnSp>
            <p:nvCxnSpPr>
              <p:cNvPr id="242" name="Shape 229">
                <a:extLst>
                  <a:ext uri="{FF2B5EF4-FFF2-40B4-BE49-F238E27FC236}">
                    <a16:creationId xmlns:a16="http://schemas.microsoft.com/office/drawing/2014/main" id="{12D8229D-57CF-614F-BA84-CBD6C6864FD6}"/>
                  </a:ext>
                </a:extLst>
              </p:cNvPr>
              <p:cNvCxnSpPr>
                <a:cxnSpLocks/>
                <a:stCxn id="239" idx="2"/>
                <a:endCxn id="241" idx="2"/>
              </p:cNvCxnSpPr>
              <p:nvPr/>
            </p:nvCxnSpPr>
            <p:spPr>
              <a:xfrm>
                <a:off x="3897475" y="22097573"/>
                <a:ext cx="2204260" cy="431225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243" name="Shape 230">
                <a:extLst>
                  <a:ext uri="{FF2B5EF4-FFF2-40B4-BE49-F238E27FC236}">
                    <a16:creationId xmlns:a16="http://schemas.microsoft.com/office/drawing/2014/main" id="{37B8BD9D-98FF-E64F-BD93-9B9DEE4E7F17}"/>
                  </a:ext>
                </a:extLst>
              </p:cNvPr>
              <p:cNvCxnSpPr>
                <a:cxnSpLocks/>
                <a:stCxn id="241" idx="4"/>
                <a:endCxn id="278" idx="2"/>
              </p:cNvCxnSpPr>
              <p:nvPr/>
            </p:nvCxnSpPr>
            <p:spPr>
              <a:xfrm flipV="1">
                <a:off x="7775623" y="22038375"/>
                <a:ext cx="3106044" cy="490422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244" name="Shape 232">
                <a:extLst>
                  <a:ext uri="{FF2B5EF4-FFF2-40B4-BE49-F238E27FC236}">
                    <a16:creationId xmlns:a16="http://schemas.microsoft.com/office/drawing/2014/main" id="{C5F5A148-97E6-9943-B20E-F6A8A43C2EC0}"/>
                  </a:ext>
                </a:extLst>
              </p:cNvPr>
              <p:cNvCxnSpPr/>
              <p:nvPr/>
            </p:nvCxnSpPr>
            <p:spPr>
              <a:xfrm rot="10800000">
                <a:off x="9378027" y="18835426"/>
                <a:ext cx="551614" cy="2190735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245" name="Shape 233">
                <a:extLst>
                  <a:ext uri="{FF2B5EF4-FFF2-40B4-BE49-F238E27FC236}">
                    <a16:creationId xmlns:a16="http://schemas.microsoft.com/office/drawing/2014/main" id="{7C7E2845-3BD5-324B-8605-331B3BA8C847}"/>
                  </a:ext>
                </a:extLst>
              </p:cNvPr>
              <p:cNvCxnSpPr>
                <a:cxnSpLocks/>
                <a:endCxn id="239" idx="0"/>
              </p:cNvCxnSpPr>
              <p:nvPr/>
            </p:nvCxnSpPr>
            <p:spPr>
              <a:xfrm>
                <a:off x="2853092" y="20007828"/>
                <a:ext cx="1044382" cy="1067428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sp>
            <p:nvSpPr>
              <p:cNvPr id="246" name="Shape 235">
                <a:extLst>
                  <a:ext uri="{FF2B5EF4-FFF2-40B4-BE49-F238E27FC236}">
                    <a16:creationId xmlns:a16="http://schemas.microsoft.com/office/drawing/2014/main" id="{48460395-0818-8644-9E8B-CCFAB1D1C643}"/>
                  </a:ext>
                </a:extLst>
              </p:cNvPr>
              <p:cNvSpPr txBox="1"/>
              <p:nvPr/>
            </p:nvSpPr>
            <p:spPr>
              <a:xfrm>
                <a:off x="9586256" y="16958645"/>
                <a:ext cx="2844513" cy="10937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76765" tIns="76765" rIns="76765" bIns="76765" anchor="t" anchorCtr="0"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" sz="1600" dirty="0"/>
                  <a:t>Data Analysts</a:t>
                </a:r>
                <a:endParaRPr sz="1600" dirty="0"/>
              </a:p>
            </p:txBody>
          </p:sp>
          <p:cxnSp>
            <p:nvCxnSpPr>
              <p:cNvPr id="247" name="Shape 236">
                <a:extLst>
                  <a:ext uri="{FF2B5EF4-FFF2-40B4-BE49-F238E27FC236}">
                    <a16:creationId xmlns:a16="http://schemas.microsoft.com/office/drawing/2014/main" id="{3522B1A1-6013-2244-9F12-581F377BAF40}"/>
                  </a:ext>
                </a:extLst>
              </p:cNvPr>
              <p:cNvCxnSpPr>
                <a:cxnSpLocks/>
                <a:stCxn id="258" idx="2"/>
                <a:endCxn id="239" idx="3"/>
              </p:cNvCxnSpPr>
              <p:nvPr/>
            </p:nvCxnSpPr>
            <p:spPr>
              <a:xfrm flipH="1">
                <a:off x="4874154" y="21299246"/>
                <a:ext cx="1541099" cy="287169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248" name="Shape 238">
                <a:extLst>
                  <a:ext uri="{FF2B5EF4-FFF2-40B4-BE49-F238E27FC236}">
                    <a16:creationId xmlns:a16="http://schemas.microsoft.com/office/drawing/2014/main" id="{E9D4373E-67CC-BE4D-8B96-959FC9F790D6}"/>
                  </a:ext>
                </a:extLst>
              </p:cNvPr>
              <p:cNvCxnSpPr>
                <a:cxnSpLocks/>
                <a:endCxn id="278" idx="1"/>
              </p:cNvCxnSpPr>
              <p:nvPr/>
            </p:nvCxnSpPr>
            <p:spPr>
              <a:xfrm>
                <a:off x="7365453" y="21244458"/>
                <a:ext cx="2168496" cy="312357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sp>
            <p:nvSpPr>
              <p:cNvPr id="249" name="Shape 240">
                <a:extLst>
                  <a:ext uri="{FF2B5EF4-FFF2-40B4-BE49-F238E27FC236}">
                    <a16:creationId xmlns:a16="http://schemas.microsoft.com/office/drawing/2014/main" id="{7CD7074F-6590-394E-AD88-E38BFBF6F9F4}"/>
                  </a:ext>
                </a:extLst>
              </p:cNvPr>
              <p:cNvSpPr txBox="1"/>
              <p:nvPr/>
            </p:nvSpPr>
            <p:spPr>
              <a:xfrm>
                <a:off x="8269762" y="22337687"/>
                <a:ext cx="2566508" cy="54042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76765" tIns="76765" rIns="76765" bIns="76765" anchor="t" anchorCtr="0"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" sz="2000" dirty="0"/>
                  <a:t>Raw Tweets</a:t>
                </a:r>
                <a:endParaRPr sz="2000" dirty="0"/>
              </a:p>
            </p:txBody>
          </p:sp>
          <p:grpSp>
            <p:nvGrpSpPr>
              <p:cNvPr id="250" name="Shape 241">
                <a:extLst>
                  <a:ext uri="{FF2B5EF4-FFF2-40B4-BE49-F238E27FC236}">
                    <a16:creationId xmlns:a16="http://schemas.microsoft.com/office/drawing/2014/main" id="{16AE64EF-F8E1-F147-9E03-12C348F92EF6}"/>
                  </a:ext>
                </a:extLst>
              </p:cNvPr>
              <p:cNvGrpSpPr/>
              <p:nvPr/>
            </p:nvGrpSpPr>
            <p:grpSpPr>
              <a:xfrm>
                <a:off x="3005104" y="21521176"/>
                <a:ext cx="419655" cy="435301"/>
                <a:chOff x="1965984" y="3904202"/>
                <a:chExt cx="500100" cy="441900"/>
              </a:xfrm>
            </p:grpSpPr>
            <p:sp>
              <p:nvSpPr>
                <p:cNvPr id="301" name="Shape 242">
                  <a:extLst>
                    <a:ext uri="{FF2B5EF4-FFF2-40B4-BE49-F238E27FC236}">
                      <a16:creationId xmlns:a16="http://schemas.microsoft.com/office/drawing/2014/main" id="{F1E473A4-037E-E347-BEBC-927B8C05F7F2}"/>
                    </a:ext>
                  </a:extLst>
                </p:cNvPr>
                <p:cNvSpPr/>
                <p:nvPr/>
              </p:nvSpPr>
              <p:spPr>
                <a:xfrm>
                  <a:off x="1965984" y="3904202"/>
                  <a:ext cx="500100" cy="441900"/>
                </a:xfrm>
                <a:prstGeom prst="ellipse">
                  <a:avLst/>
                </a:prstGeom>
                <a:solidFill>
                  <a:srgbClr val="6D9EEB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76765" tIns="76765" rIns="76765" bIns="76765" anchor="ctr" anchorCtr="0">
                  <a:noAutofit/>
                </a:bodyPr>
                <a:lstStyle/>
                <a:p>
                  <a:pPr>
                    <a:spcBef>
                      <a:spcPts val="0"/>
                    </a:spcBef>
                    <a:spcAft>
                      <a:spcPts val="0"/>
                    </a:spcAft>
                  </a:pPr>
                  <a:endParaRPr sz="2015"/>
                </a:p>
              </p:txBody>
            </p:sp>
            <p:pic>
              <p:nvPicPr>
                <p:cNvPr id="302" name="Shape 243">
                  <a:extLst>
                    <a:ext uri="{FF2B5EF4-FFF2-40B4-BE49-F238E27FC236}">
                      <a16:creationId xmlns:a16="http://schemas.microsoft.com/office/drawing/2014/main" id="{D5D609B9-B4EF-CC4A-BD4E-218608AEEFA0}"/>
                    </a:ext>
                  </a:extLst>
                </p:cNvPr>
                <p:cNvPicPr preferRelativeResize="0"/>
                <p:nvPr/>
              </p:nvPicPr>
              <p:blipFill>
                <a:blip r:embed="rId29">
                  <a:alphaModFix/>
                </a:blip>
                <a:stretch>
                  <a:fillRect/>
                </a:stretch>
              </p:blipFill>
              <p:spPr>
                <a:xfrm>
                  <a:off x="2067413" y="3962823"/>
                  <a:ext cx="313837" cy="313836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251" name="Shape 244">
                <a:extLst>
                  <a:ext uri="{FF2B5EF4-FFF2-40B4-BE49-F238E27FC236}">
                    <a16:creationId xmlns:a16="http://schemas.microsoft.com/office/drawing/2014/main" id="{CA479962-3ED6-6D4C-B4DC-7E1430278E97}"/>
                  </a:ext>
                </a:extLst>
              </p:cNvPr>
              <p:cNvGrpSpPr/>
              <p:nvPr/>
            </p:nvGrpSpPr>
            <p:grpSpPr>
              <a:xfrm>
                <a:off x="3543102" y="21520361"/>
                <a:ext cx="419655" cy="435301"/>
                <a:chOff x="2045550" y="3903375"/>
                <a:chExt cx="500100" cy="441900"/>
              </a:xfrm>
            </p:grpSpPr>
            <p:sp>
              <p:nvSpPr>
                <p:cNvPr id="299" name="Shape 245">
                  <a:extLst>
                    <a:ext uri="{FF2B5EF4-FFF2-40B4-BE49-F238E27FC236}">
                      <a16:creationId xmlns:a16="http://schemas.microsoft.com/office/drawing/2014/main" id="{E21F4F56-B59E-0A44-ADA1-3AC599E09724}"/>
                    </a:ext>
                  </a:extLst>
                </p:cNvPr>
                <p:cNvSpPr/>
                <p:nvPr/>
              </p:nvSpPr>
              <p:spPr>
                <a:xfrm>
                  <a:off x="2045550" y="3903375"/>
                  <a:ext cx="500100" cy="441900"/>
                </a:xfrm>
                <a:prstGeom prst="ellipse">
                  <a:avLst/>
                </a:prstGeom>
                <a:solidFill>
                  <a:srgbClr val="6D9EEB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76765" tIns="76765" rIns="76765" bIns="76765" anchor="ctr" anchorCtr="0">
                  <a:noAutofit/>
                </a:bodyPr>
                <a:lstStyle/>
                <a:p>
                  <a:pPr>
                    <a:spcBef>
                      <a:spcPts val="0"/>
                    </a:spcBef>
                    <a:spcAft>
                      <a:spcPts val="0"/>
                    </a:spcAft>
                  </a:pPr>
                  <a:endParaRPr sz="2015"/>
                </a:p>
              </p:txBody>
            </p:sp>
            <p:pic>
              <p:nvPicPr>
                <p:cNvPr id="300" name="Shape 246">
                  <a:extLst>
                    <a:ext uri="{FF2B5EF4-FFF2-40B4-BE49-F238E27FC236}">
                      <a16:creationId xmlns:a16="http://schemas.microsoft.com/office/drawing/2014/main" id="{1CF5D3D8-B3C3-5346-9E8B-3FF3A5407613}"/>
                    </a:ext>
                  </a:extLst>
                </p:cNvPr>
                <p:cNvPicPr preferRelativeResize="0"/>
                <p:nvPr/>
              </p:nvPicPr>
              <p:blipFill>
                <a:blip r:embed="rId29">
                  <a:alphaModFix/>
                </a:blip>
                <a:stretch>
                  <a:fillRect/>
                </a:stretch>
              </p:blipFill>
              <p:spPr>
                <a:xfrm>
                  <a:off x="2146978" y="3961995"/>
                  <a:ext cx="313837" cy="313836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252" name="Shape 247">
                <a:extLst>
                  <a:ext uri="{FF2B5EF4-FFF2-40B4-BE49-F238E27FC236}">
                    <a16:creationId xmlns:a16="http://schemas.microsoft.com/office/drawing/2014/main" id="{545EEF08-DAB6-FC4A-8C9B-A4E260F9A537}"/>
                  </a:ext>
                </a:extLst>
              </p:cNvPr>
              <p:cNvGrpSpPr/>
              <p:nvPr/>
            </p:nvGrpSpPr>
            <p:grpSpPr>
              <a:xfrm>
                <a:off x="4046550" y="21520361"/>
                <a:ext cx="419655" cy="435301"/>
                <a:chOff x="2045550" y="3903375"/>
                <a:chExt cx="500100" cy="441900"/>
              </a:xfrm>
            </p:grpSpPr>
            <p:sp>
              <p:nvSpPr>
                <p:cNvPr id="297" name="Shape 248">
                  <a:extLst>
                    <a:ext uri="{FF2B5EF4-FFF2-40B4-BE49-F238E27FC236}">
                      <a16:creationId xmlns:a16="http://schemas.microsoft.com/office/drawing/2014/main" id="{C12B4471-21FA-FD45-AEF8-6713E66F8042}"/>
                    </a:ext>
                  </a:extLst>
                </p:cNvPr>
                <p:cNvSpPr/>
                <p:nvPr/>
              </p:nvSpPr>
              <p:spPr>
                <a:xfrm>
                  <a:off x="2045550" y="3903375"/>
                  <a:ext cx="500100" cy="441900"/>
                </a:xfrm>
                <a:prstGeom prst="ellipse">
                  <a:avLst/>
                </a:prstGeom>
                <a:solidFill>
                  <a:srgbClr val="6D9EEB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76765" tIns="76765" rIns="76765" bIns="76765" anchor="ctr" anchorCtr="0">
                  <a:noAutofit/>
                </a:bodyPr>
                <a:lstStyle/>
                <a:p>
                  <a:pPr>
                    <a:spcBef>
                      <a:spcPts val="0"/>
                    </a:spcBef>
                    <a:spcAft>
                      <a:spcPts val="0"/>
                    </a:spcAft>
                  </a:pPr>
                  <a:endParaRPr sz="2015"/>
                </a:p>
              </p:txBody>
            </p:sp>
            <p:pic>
              <p:nvPicPr>
                <p:cNvPr id="298" name="Shape 249">
                  <a:extLst>
                    <a:ext uri="{FF2B5EF4-FFF2-40B4-BE49-F238E27FC236}">
                      <a16:creationId xmlns:a16="http://schemas.microsoft.com/office/drawing/2014/main" id="{37D5C69F-487A-3747-8ADB-C450B09D4203}"/>
                    </a:ext>
                  </a:extLst>
                </p:cNvPr>
                <p:cNvPicPr preferRelativeResize="0"/>
                <p:nvPr/>
              </p:nvPicPr>
              <p:blipFill>
                <a:blip r:embed="rId29">
                  <a:alphaModFix/>
                </a:blip>
                <a:stretch>
                  <a:fillRect/>
                </a:stretch>
              </p:blipFill>
              <p:spPr>
                <a:xfrm>
                  <a:off x="2146978" y="3961995"/>
                  <a:ext cx="313837" cy="313836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sp>
            <p:nvSpPr>
              <p:cNvPr id="253" name="Shape 250">
                <a:extLst>
                  <a:ext uri="{FF2B5EF4-FFF2-40B4-BE49-F238E27FC236}">
                    <a16:creationId xmlns:a16="http://schemas.microsoft.com/office/drawing/2014/main" id="{0CBCEDFB-FB13-1E41-A750-9CC11CFAA915}"/>
                  </a:ext>
                </a:extLst>
              </p:cNvPr>
              <p:cNvSpPr txBox="1"/>
              <p:nvPr/>
            </p:nvSpPr>
            <p:spPr>
              <a:xfrm>
                <a:off x="4456950" y="21433130"/>
                <a:ext cx="465539" cy="4821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76765" tIns="76765" rIns="76765" bIns="76765" anchor="t" anchorCtr="0"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" sz="2015"/>
                  <a:t>...</a:t>
                </a:r>
                <a:endParaRPr sz="2015"/>
              </a:p>
            </p:txBody>
          </p:sp>
          <p:sp>
            <p:nvSpPr>
              <p:cNvPr id="254" name="Shape 252">
                <a:extLst>
                  <a:ext uri="{FF2B5EF4-FFF2-40B4-BE49-F238E27FC236}">
                    <a16:creationId xmlns:a16="http://schemas.microsoft.com/office/drawing/2014/main" id="{E2D815E1-ABCF-044A-8A4F-EF1B6A5D8743}"/>
                  </a:ext>
                </a:extLst>
              </p:cNvPr>
              <p:cNvSpPr/>
              <p:nvPr/>
            </p:nvSpPr>
            <p:spPr>
              <a:xfrm>
                <a:off x="4734891" y="17980665"/>
                <a:ext cx="610446" cy="753837"/>
              </a:xfrm>
              <a:prstGeom prst="flowChartMultidocument">
                <a:avLst/>
              </a:prstGeom>
              <a:solidFill>
                <a:schemeClr val="accent3">
                  <a:lumMod val="85000"/>
                </a:schemeClr>
              </a:solidFill>
              <a:ln w="9525" cap="flat" cmpd="sng">
                <a:solidFill>
                  <a:srgbClr val="43434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76765" tIns="76765" rIns="76765" bIns="76765" anchor="ctr" anchorCtr="0"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endParaRPr sz="2015"/>
              </a:p>
            </p:txBody>
          </p:sp>
          <p:cxnSp>
            <p:nvCxnSpPr>
              <p:cNvPr id="256" name="Shape 254">
                <a:extLst>
                  <a:ext uri="{FF2B5EF4-FFF2-40B4-BE49-F238E27FC236}">
                    <a16:creationId xmlns:a16="http://schemas.microsoft.com/office/drawing/2014/main" id="{DA752215-37D4-DA43-B07D-775843F8E834}"/>
                  </a:ext>
                </a:extLst>
              </p:cNvPr>
              <p:cNvCxnSpPr>
                <a:cxnSpLocks/>
                <a:stCxn id="254" idx="3"/>
                <a:endCxn id="289" idx="1"/>
              </p:cNvCxnSpPr>
              <p:nvPr/>
            </p:nvCxnSpPr>
            <p:spPr>
              <a:xfrm>
                <a:off x="5345337" y="18357584"/>
                <a:ext cx="383859" cy="728534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grpSp>
            <p:nvGrpSpPr>
              <p:cNvPr id="257" name="Shape 256">
                <a:extLst>
                  <a:ext uri="{FF2B5EF4-FFF2-40B4-BE49-F238E27FC236}">
                    <a16:creationId xmlns:a16="http://schemas.microsoft.com/office/drawing/2014/main" id="{502718BA-D903-0543-80B1-B44BD2C6D6F4}"/>
                  </a:ext>
                </a:extLst>
              </p:cNvPr>
              <p:cNvGrpSpPr/>
              <p:nvPr/>
            </p:nvGrpSpPr>
            <p:grpSpPr>
              <a:xfrm>
                <a:off x="5729306" y="18118262"/>
                <a:ext cx="3024768" cy="2012367"/>
                <a:chOff x="3750450" y="1558800"/>
                <a:chExt cx="2477438" cy="1528886"/>
              </a:xfrm>
            </p:grpSpPr>
            <p:sp>
              <p:nvSpPr>
                <p:cNvPr id="289" name="Shape 255">
                  <a:extLst>
                    <a:ext uri="{FF2B5EF4-FFF2-40B4-BE49-F238E27FC236}">
                      <a16:creationId xmlns:a16="http://schemas.microsoft.com/office/drawing/2014/main" id="{1C1783A4-EC60-0F4A-B568-9480B9045631}"/>
                    </a:ext>
                  </a:extLst>
                </p:cNvPr>
                <p:cNvSpPr/>
                <p:nvPr/>
              </p:nvSpPr>
              <p:spPr>
                <a:xfrm>
                  <a:off x="3750450" y="1558800"/>
                  <a:ext cx="2329800" cy="1470900"/>
                </a:xfrm>
                <a:prstGeom prst="flowChartAlternateProcess">
                  <a:avLst/>
                </a:prstGeom>
                <a:solidFill>
                  <a:schemeClr val="accent3">
                    <a:lumMod val="85000"/>
                  </a:schemeClr>
                </a:solidFill>
                <a:ln w="9525" cap="flat" cmpd="sng">
                  <a:solidFill>
                    <a:srgbClr val="43434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76765" tIns="76765" rIns="76765" bIns="76765" anchor="t" anchorCtr="0">
                  <a:noAutofit/>
                </a:bodyPr>
                <a:lstStyle/>
                <a:p>
                  <a:pPr>
                    <a:spcBef>
                      <a:spcPts val="0"/>
                    </a:spcBef>
                    <a:spcAft>
                      <a:spcPts val="0"/>
                    </a:spcAft>
                  </a:pPr>
                  <a:endParaRPr sz="100" dirty="0"/>
                </a:p>
              </p:txBody>
            </p:sp>
            <p:pic>
              <p:nvPicPr>
                <p:cNvPr id="290" name="Shape 257">
                  <a:extLst>
                    <a:ext uri="{FF2B5EF4-FFF2-40B4-BE49-F238E27FC236}">
                      <a16:creationId xmlns:a16="http://schemas.microsoft.com/office/drawing/2014/main" id="{155D739C-DD65-1546-8D6D-7508E38FAED2}"/>
                    </a:ext>
                  </a:extLst>
                </p:cNvPr>
                <p:cNvPicPr preferRelativeResize="0"/>
                <p:nvPr/>
              </p:nvPicPr>
              <p:blipFill>
                <a:blip r:embed="rId30">
                  <a:alphaModFix/>
                </a:blip>
                <a:stretch>
                  <a:fillRect/>
                </a:stretch>
              </p:blipFill>
              <p:spPr>
                <a:xfrm>
                  <a:off x="4951225" y="1879650"/>
                  <a:ext cx="447775" cy="44777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291" name="Shape 258">
                  <a:extLst>
                    <a:ext uri="{FF2B5EF4-FFF2-40B4-BE49-F238E27FC236}">
                      <a16:creationId xmlns:a16="http://schemas.microsoft.com/office/drawing/2014/main" id="{0C1A28B7-07EB-4440-B4B9-35EFBA942726}"/>
                    </a:ext>
                  </a:extLst>
                </p:cNvPr>
                <p:cNvPicPr preferRelativeResize="0"/>
                <p:nvPr/>
              </p:nvPicPr>
              <p:blipFill>
                <a:blip r:embed="rId31">
                  <a:alphaModFix/>
                </a:blip>
                <a:stretch>
                  <a:fillRect/>
                </a:stretch>
              </p:blipFill>
              <p:spPr>
                <a:xfrm>
                  <a:off x="5529300" y="1962837"/>
                  <a:ext cx="499990" cy="49292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292" name="Shape 259">
                  <a:extLst>
                    <a:ext uri="{FF2B5EF4-FFF2-40B4-BE49-F238E27FC236}">
                      <a16:creationId xmlns:a16="http://schemas.microsoft.com/office/drawing/2014/main" id="{6E93A4E7-AA46-F448-9278-33552A198A0A}"/>
                    </a:ext>
                  </a:extLst>
                </p:cNvPr>
                <p:cNvPicPr preferRelativeResize="0"/>
                <p:nvPr/>
              </p:nvPicPr>
              <p:blipFill rotWithShape="1">
                <a:blip r:embed="rId32">
                  <a:alphaModFix/>
                </a:blip>
                <a:srcRect l="11855" t="8406" r="13628" b="9336"/>
                <a:stretch/>
              </p:blipFill>
              <p:spPr>
                <a:xfrm>
                  <a:off x="3869450" y="2356295"/>
                  <a:ext cx="1008600" cy="47718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293" name="Shape 260">
                  <a:extLst>
                    <a:ext uri="{FF2B5EF4-FFF2-40B4-BE49-F238E27FC236}">
                      <a16:creationId xmlns:a16="http://schemas.microsoft.com/office/drawing/2014/main" id="{37471B65-F487-164E-923D-5EB8C8F332DD}"/>
                    </a:ext>
                  </a:extLst>
                </p:cNvPr>
                <p:cNvPicPr preferRelativeResize="0"/>
                <p:nvPr/>
              </p:nvPicPr>
              <p:blipFill>
                <a:blip r:embed="rId33">
                  <a:alphaModFix/>
                </a:blip>
                <a:stretch>
                  <a:fillRect/>
                </a:stretch>
              </p:blipFill>
              <p:spPr>
                <a:xfrm>
                  <a:off x="4975850" y="2358400"/>
                  <a:ext cx="727675" cy="72767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295" name="Shape 262">
                  <a:extLst>
                    <a:ext uri="{FF2B5EF4-FFF2-40B4-BE49-F238E27FC236}">
                      <a16:creationId xmlns:a16="http://schemas.microsoft.com/office/drawing/2014/main" id="{AA70999E-E33D-2241-AD45-02273F3766CA}"/>
                    </a:ext>
                  </a:extLst>
                </p:cNvPr>
                <p:cNvSpPr txBox="1"/>
                <p:nvPr/>
              </p:nvSpPr>
              <p:spPr>
                <a:xfrm>
                  <a:off x="5555888" y="2514986"/>
                  <a:ext cx="672000" cy="5727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76765" tIns="76765" rIns="76765" bIns="76765" anchor="t" anchorCtr="0">
                  <a:noAutofit/>
                </a:bodyPr>
                <a:lstStyle/>
                <a:p>
                  <a:pPr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" sz="2015"/>
                    <a:t>...</a:t>
                  </a:r>
                  <a:endParaRPr sz="2015"/>
                </a:p>
              </p:txBody>
            </p:sp>
            <p:pic>
              <p:nvPicPr>
                <p:cNvPr id="296" name="Shape 263">
                  <a:extLst>
                    <a:ext uri="{FF2B5EF4-FFF2-40B4-BE49-F238E27FC236}">
                      <a16:creationId xmlns:a16="http://schemas.microsoft.com/office/drawing/2014/main" id="{7909DB11-B2B0-2641-A005-461D79E128A3}"/>
                    </a:ext>
                  </a:extLst>
                </p:cNvPr>
                <p:cNvPicPr preferRelativeResize="0"/>
                <p:nvPr/>
              </p:nvPicPr>
              <p:blipFill>
                <a:blip r:embed="rId34">
                  <a:alphaModFix/>
                </a:blip>
                <a:stretch>
                  <a:fillRect/>
                </a:stretch>
              </p:blipFill>
              <p:spPr>
                <a:xfrm>
                  <a:off x="3797700" y="1882055"/>
                  <a:ext cx="1106400" cy="28330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sp>
            <p:nvSpPr>
              <p:cNvPr id="258" name="Shape 237">
                <a:extLst>
                  <a:ext uri="{FF2B5EF4-FFF2-40B4-BE49-F238E27FC236}">
                    <a16:creationId xmlns:a16="http://schemas.microsoft.com/office/drawing/2014/main" id="{36571F25-A58A-C143-9367-42EAB14EDA7D}"/>
                  </a:ext>
                </a:extLst>
              </p:cNvPr>
              <p:cNvSpPr/>
              <p:nvPr/>
            </p:nvSpPr>
            <p:spPr>
              <a:xfrm>
                <a:off x="6415253" y="20922343"/>
                <a:ext cx="1360356" cy="753806"/>
              </a:xfrm>
              <a:prstGeom prst="ellipse">
                <a:avLst/>
              </a:prstGeom>
              <a:solidFill>
                <a:srgbClr val="6D9EEB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76765" tIns="76765" rIns="76765" bIns="76765" anchor="ctr" anchorCtr="0"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" sz="2000" dirty="0"/>
                  <a:t>Model Specs</a:t>
                </a:r>
                <a:endParaRPr sz="2000" dirty="0"/>
              </a:p>
            </p:txBody>
          </p:sp>
          <p:cxnSp>
            <p:nvCxnSpPr>
              <p:cNvPr id="259" name="Shape 264">
                <a:extLst>
                  <a:ext uri="{FF2B5EF4-FFF2-40B4-BE49-F238E27FC236}">
                    <a16:creationId xmlns:a16="http://schemas.microsoft.com/office/drawing/2014/main" id="{8B6FE8D2-47E3-0643-9D51-CAE1EE5ABF52}"/>
                  </a:ext>
                </a:extLst>
              </p:cNvPr>
              <p:cNvCxnSpPr>
                <a:cxnSpLocks/>
                <a:stCxn id="289" idx="2"/>
                <a:endCxn id="258" idx="0"/>
              </p:cNvCxnSpPr>
              <p:nvPr/>
            </p:nvCxnSpPr>
            <p:spPr>
              <a:xfrm flipH="1">
                <a:off x="7095522" y="20054306"/>
                <a:ext cx="56040" cy="867923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grpSp>
            <p:nvGrpSpPr>
              <p:cNvPr id="260" name="Shape 265">
                <a:extLst>
                  <a:ext uri="{FF2B5EF4-FFF2-40B4-BE49-F238E27FC236}">
                    <a16:creationId xmlns:a16="http://schemas.microsoft.com/office/drawing/2014/main" id="{7E37C699-FF47-E149-A78C-EF1E96D99330}"/>
                  </a:ext>
                </a:extLst>
              </p:cNvPr>
              <p:cNvGrpSpPr/>
              <p:nvPr/>
            </p:nvGrpSpPr>
            <p:grpSpPr>
              <a:xfrm>
                <a:off x="9533949" y="21075256"/>
                <a:ext cx="2695434" cy="963119"/>
                <a:chOff x="6316583" y="3629625"/>
                <a:chExt cx="2207697" cy="731725"/>
              </a:xfrm>
            </p:grpSpPr>
            <p:sp>
              <p:nvSpPr>
                <p:cNvPr id="278" name="Shape 231">
                  <a:extLst>
                    <a:ext uri="{FF2B5EF4-FFF2-40B4-BE49-F238E27FC236}">
                      <a16:creationId xmlns:a16="http://schemas.microsoft.com/office/drawing/2014/main" id="{F5DC8439-A795-D747-929C-B74875E1C4B7}"/>
                    </a:ext>
                  </a:extLst>
                </p:cNvPr>
                <p:cNvSpPr/>
                <p:nvPr/>
              </p:nvSpPr>
              <p:spPr>
                <a:xfrm>
                  <a:off x="6316583" y="3629625"/>
                  <a:ext cx="2207697" cy="731725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dashDot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76765" tIns="76765" rIns="76765" bIns="76765" anchor="t" anchorCtr="0">
                  <a:noAutofit/>
                </a:bodyPr>
                <a:lstStyle/>
                <a:p>
                  <a:pPr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" sz="1600"/>
                    <a:t>Query Evaluation Pipeline</a:t>
                  </a:r>
                  <a:endParaRPr sz="1600"/>
                </a:p>
              </p:txBody>
            </p:sp>
            <p:grpSp>
              <p:nvGrpSpPr>
                <p:cNvPr id="279" name="Shape 266">
                  <a:extLst>
                    <a:ext uri="{FF2B5EF4-FFF2-40B4-BE49-F238E27FC236}">
                      <a16:creationId xmlns:a16="http://schemas.microsoft.com/office/drawing/2014/main" id="{E0504990-79FF-1B49-960D-004633493039}"/>
                    </a:ext>
                  </a:extLst>
                </p:cNvPr>
                <p:cNvGrpSpPr/>
                <p:nvPr/>
              </p:nvGrpSpPr>
              <p:grpSpPr>
                <a:xfrm>
                  <a:off x="6486714" y="3967791"/>
                  <a:ext cx="343719" cy="330718"/>
                  <a:chOff x="2045550" y="3903375"/>
                  <a:chExt cx="500100" cy="441900"/>
                </a:xfrm>
              </p:grpSpPr>
              <p:sp>
                <p:nvSpPr>
                  <p:cNvPr id="287" name="Shape 267">
                    <a:extLst>
                      <a:ext uri="{FF2B5EF4-FFF2-40B4-BE49-F238E27FC236}">
                        <a16:creationId xmlns:a16="http://schemas.microsoft.com/office/drawing/2014/main" id="{AE344FAF-6B54-7540-A109-4B0BD4E95B54}"/>
                      </a:ext>
                    </a:extLst>
                  </p:cNvPr>
                  <p:cNvSpPr/>
                  <p:nvPr/>
                </p:nvSpPr>
                <p:spPr>
                  <a:xfrm>
                    <a:off x="2045550" y="3903375"/>
                    <a:ext cx="500100" cy="441900"/>
                  </a:xfrm>
                  <a:prstGeom prst="ellipse">
                    <a:avLst/>
                  </a:prstGeom>
                  <a:solidFill>
                    <a:srgbClr val="6D9EEB"/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76765" tIns="76765" rIns="76765" bIns="76765" anchor="ctr" anchorCtr="0">
                    <a:noAutofit/>
                  </a:bodyPr>
                  <a:lstStyle/>
                  <a:p>
                    <a:pPr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sz="2015"/>
                  </a:p>
                </p:txBody>
              </p:sp>
              <p:pic>
                <p:nvPicPr>
                  <p:cNvPr id="288" name="Shape 268">
                    <a:extLst>
                      <a:ext uri="{FF2B5EF4-FFF2-40B4-BE49-F238E27FC236}">
                        <a16:creationId xmlns:a16="http://schemas.microsoft.com/office/drawing/2014/main" id="{6EFB5AD9-20BF-394A-9A4A-594EBB80BA6B}"/>
                      </a:ext>
                    </a:extLst>
                  </p:cNvPr>
                  <p:cNvPicPr preferRelativeResize="0"/>
                  <p:nvPr/>
                </p:nvPicPr>
                <p:blipFill>
                  <a:blip r:embed="rId29">
                    <a:alphaModFix/>
                  </a:blip>
                  <a:stretch>
                    <a:fillRect/>
                  </a:stretch>
                </p:blipFill>
                <p:spPr>
                  <a:xfrm>
                    <a:off x="2146978" y="3961995"/>
                    <a:ext cx="313837" cy="313836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  <p:grpSp>
              <p:nvGrpSpPr>
                <p:cNvPr id="280" name="Shape 269">
                  <a:extLst>
                    <a:ext uri="{FF2B5EF4-FFF2-40B4-BE49-F238E27FC236}">
                      <a16:creationId xmlns:a16="http://schemas.microsoft.com/office/drawing/2014/main" id="{47A37B65-2372-6D48-BBAC-92062C02A7E1}"/>
                    </a:ext>
                  </a:extLst>
                </p:cNvPr>
                <p:cNvGrpSpPr/>
                <p:nvPr/>
              </p:nvGrpSpPr>
              <p:grpSpPr>
                <a:xfrm>
                  <a:off x="7034792" y="3970610"/>
                  <a:ext cx="343718" cy="330718"/>
                  <a:chOff x="2281424" y="3907142"/>
                  <a:chExt cx="500099" cy="441900"/>
                </a:xfrm>
              </p:grpSpPr>
              <p:sp>
                <p:nvSpPr>
                  <p:cNvPr id="285" name="Shape 270">
                    <a:extLst>
                      <a:ext uri="{FF2B5EF4-FFF2-40B4-BE49-F238E27FC236}">
                        <a16:creationId xmlns:a16="http://schemas.microsoft.com/office/drawing/2014/main" id="{BAD50E31-B13F-634A-A63F-A1F6EDAC2ECD}"/>
                      </a:ext>
                    </a:extLst>
                  </p:cNvPr>
                  <p:cNvSpPr/>
                  <p:nvPr/>
                </p:nvSpPr>
                <p:spPr>
                  <a:xfrm>
                    <a:off x="2281424" y="3907142"/>
                    <a:ext cx="500099" cy="441900"/>
                  </a:xfrm>
                  <a:prstGeom prst="ellipse">
                    <a:avLst/>
                  </a:prstGeom>
                  <a:solidFill>
                    <a:srgbClr val="6D9EEB"/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76765" tIns="76765" rIns="76765" bIns="76765" anchor="ctr" anchorCtr="0">
                    <a:noAutofit/>
                  </a:bodyPr>
                  <a:lstStyle/>
                  <a:p>
                    <a:pPr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sz="2015"/>
                  </a:p>
                </p:txBody>
              </p:sp>
              <p:pic>
                <p:nvPicPr>
                  <p:cNvPr id="286" name="Shape 271">
                    <a:extLst>
                      <a:ext uri="{FF2B5EF4-FFF2-40B4-BE49-F238E27FC236}">
                        <a16:creationId xmlns:a16="http://schemas.microsoft.com/office/drawing/2014/main" id="{A288A836-FC05-8647-9D7B-E4A7615128D4}"/>
                      </a:ext>
                    </a:extLst>
                  </p:cNvPr>
                  <p:cNvPicPr preferRelativeResize="0"/>
                  <p:nvPr/>
                </p:nvPicPr>
                <p:blipFill>
                  <a:blip r:embed="rId29">
                    <a:alphaModFix/>
                  </a:blip>
                  <a:stretch>
                    <a:fillRect/>
                  </a:stretch>
                </p:blipFill>
                <p:spPr>
                  <a:xfrm>
                    <a:off x="2382852" y="3965764"/>
                    <a:ext cx="313837" cy="313836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  <p:grpSp>
              <p:nvGrpSpPr>
                <p:cNvPr id="281" name="Shape 272">
                  <a:extLst>
                    <a:ext uri="{FF2B5EF4-FFF2-40B4-BE49-F238E27FC236}">
                      <a16:creationId xmlns:a16="http://schemas.microsoft.com/office/drawing/2014/main" id="{D715BBBA-3278-C043-BC0B-B86572689016}"/>
                    </a:ext>
                  </a:extLst>
                </p:cNvPr>
                <p:cNvGrpSpPr/>
                <p:nvPr/>
              </p:nvGrpSpPr>
              <p:grpSpPr>
                <a:xfrm>
                  <a:off x="7584104" y="3964525"/>
                  <a:ext cx="343719" cy="330718"/>
                  <a:chOff x="2480694" y="3899011"/>
                  <a:chExt cx="500099" cy="441900"/>
                </a:xfrm>
              </p:grpSpPr>
              <p:sp>
                <p:nvSpPr>
                  <p:cNvPr id="283" name="Shape 273">
                    <a:extLst>
                      <a:ext uri="{FF2B5EF4-FFF2-40B4-BE49-F238E27FC236}">
                        <a16:creationId xmlns:a16="http://schemas.microsoft.com/office/drawing/2014/main" id="{C4C3FEFF-A8C7-D740-A7AC-0C009D0B932B}"/>
                      </a:ext>
                    </a:extLst>
                  </p:cNvPr>
                  <p:cNvSpPr/>
                  <p:nvPr/>
                </p:nvSpPr>
                <p:spPr>
                  <a:xfrm>
                    <a:off x="2480694" y="3899011"/>
                    <a:ext cx="500099" cy="441900"/>
                  </a:xfrm>
                  <a:prstGeom prst="ellipse">
                    <a:avLst/>
                  </a:prstGeom>
                  <a:solidFill>
                    <a:srgbClr val="6D9EEB"/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76765" tIns="76765" rIns="76765" bIns="76765" anchor="ctr" anchorCtr="0">
                    <a:noAutofit/>
                  </a:bodyPr>
                  <a:lstStyle/>
                  <a:p>
                    <a:pPr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sz="2015"/>
                  </a:p>
                </p:txBody>
              </p:sp>
              <p:pic>
                <p:nvPicPr>
                  <p:cNvPr id="284" name="Shape 274">
                    <a:extLst>
                      <a:ext uri="{FF2B5EF4-FFF2-40B4-BE49-F238E27FC236}">
                        <a16:creationId xmlns:a16="http://schemas.microsoft.com/office/drawing/2014/main" id="{1DD6F401-054C-884E-B114-94FC97E619D9}"/>
                      </a:ext>
                    </a:extLst>
                  </p:cNvPr>
                  <p:cNvPicPr preferRelativeResize="0"/>
                  <p:nvPr/>
                </p:nvPicPr>
                <p:blipFill>
                  <a:blip r:embed="rId29">
                    <a:alphaModFix/>
                  </a:blip>
                  <a:stretch>
                    <a:fillRect/>
                  </a:stretch>
                </p:blipFill>
                <p:spPr>
                  <a:xfrm>
                    <a:off x="2582126" y="3957631"/>
                    <a:ext cx="313837" cy="313836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  <p:sp>
              <p:nvSpPr>
                <p:cNvPr id="282" name="Shape 275">
                  <a:extLst>
                    <a:ext uri="{FF2B5EF4-FFF2-40B4-BE49-F238E27FC236}">
                      <a16:creationId xmlns:a16="http://schemas.microsoft.com/office/drawing/2014/main" id="{790CCB03-18B6-C742-BA47-539BB0ED42DF}"/>
                    </a:ext>
                  </a:extLst>
                </p:cNvPr>
                <p:cNvSpPr txBox="1"/>
                <p:nvPr/>
              </p:nvSpPr>
              <p:spPr>
                <a:xfrm>
                  <a:off x="7996011" y="3946721"/>
                  <a:ext cx="343800" cy="399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76765" tIns="76765" rIns="76765" bIns="76765" anchor="t" anchorCtr="0">
                  <a:noAutofit/>
                </a:bodyPr>
                <a:lstStyle/>
                <a:p>
                  <a:pPr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" sz="2015" dirty="0"/>
                    <a:t>...</a:t>
                  </a:r>
                  <a:endParaRPr sz="2015" dirty="0"/>
                </a:p>
              </p:txBody>
            </p:sp>
          </p:grpSp>
          <p:sp>
            <p:nvSpPr>
              <p:cNvPr id="261" name="Shape 276">
                <a:extLst>
                  <a:ext uri="{FF2B5EF4-FFF2-40B4-BE49-F238E27FC236}">
                    <a16:creationId xmlns:a16="http://schemas.microsoft.com/office/drawing/2014/main" id="{A69815CB-81F6-6744-8D4E-0C8502B5F4AD}"/>
                  </a:ext>
                </a:extLst>
              </p:cNvPr>
              <p:cNvSpPr txBox="1"/>
              <p:nvPr/>
            </p:nvSpPr>
            <p:spPr>
              <a:xfrm>
                <a:off x="3681096" y="20638514"/>
                <a:ext cx="2487545" cy="37638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76765" tIns="76765" rIns="76765" bIns="76765" anchor="t" anchorCtr="0"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" sz="1600" dirty="0"/>
                  <a:t>{..., text: “I’m upset.”, ...}</a:t>
                </a:r>
                <a:endParaRPr sz="1600" dirty="0"/>
              </a:p>
            </p:txBody>
          </p:sp>
          <p:sp>
            <p:nvSpPr>
              <p:cNvPr id="262" name="Shape 277">
                <a:extLst>
                  <a:ext uri="{FF2B5EF4-FFF2-40B4-BE49-F238E27FC236}">
                    <a16:creationId xmlns:a16="http://schemas.microsoft.com/office/drawing/2014/main" id="{B675AAF9-43B2-2C4E-8141-1C193BDA1FAE}"/>
                  </a:ext>
                </a:extLst>
              </p:cNvPr>
              <p:cNvSpPr txBox="1"/>
              <p:nvPr/>
            </p:nvSpPr>
            <p:spPr>
              <a:xfrm>
                <a:off x="2835331" y="22224173"/>
                <a:ext cx="2888015" cy="7538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76765" tIns="76765" rIns="76765" bIns="76765" anchor="t" anchorCtr="0"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" sz="1600" dirty="0"/>
                  <a:t>{..., text: “I’m upset.”,</a:t>
                </a:r>
                <a:endParaRPr sz="1600" dirty="0"/>
              </a:p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600" b="1" dirty="0">
                    <a:solidFill>
                      <a:srgbClr val="4A86E8"/>
                    </a:solidFill>
                  </a:rPr>
                  <a:t>sentiment</a:t>
                </a:r>
                <a:r>
                  <a:rPr lang="en" sz="1600" b="1" dirty="0">
                    <a:solidFill>
                      <a:srgbClr val="4A86E8"/>
                    </a:solidFill>
                  </a:rPr>
                  <a:t>: “Negative”</a:t>
                </a:r>
                <a:r>
                  <a:rPr lang="en" sz="1600" dirty="0">
                    <a:solidFill>
                      <a:srgbClr val="4A86E8"/>
                    </a:solidFill>
                  </a:rPr>
                  <a:t>, </a:t>
                </a:r>
                <a:r>
                  <a:rPr lang="en" sz="1600" dirty="0"/>
                  <a:t>…}</a:t>
                </a:r>
                <a:endParaRPr sz="1600" dirty="0"/>
              </a:p>
            </p:txBody>
          </p:sp>
          <p:sp>
            <p:nvSpPr>
              <p:cNvPr id="263" name="Shape 278">
                <a:extLst>
                  <a:ext uri="{FF2B5EF4-FFF2-40B4-BE49-F238E27FC236}">
                    <a16:creationId xmlns:a16="http://schemas.microsoft.com/office/drawing/2014/main" id="{DAEFE625-ECB6-5442-8688-6166B11D6DB9}"/>
                  </a:ext>
                </a:extLst>
              </p:cNvPr>
              <p:cNvSpPr/>
              <p:nvPr/>
            </p:nvSpPr>
            <p:spPr>
              <a:xfrm>
                <a:off x="2569107" y="20285682"/>
                <a:ext cx="1376106" cy="500694"/>
              </a:xfrm>
              <a:prstGeom prst="ellipse">
                <a:avLst/>
              </a:prstGeom>
              <a:solidFill>
                <a:schemeClr val="accent3">
                  <a:lumMod val="85000"/>
                </a:scheme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76765" tIns="76765" rIns="76765" bIns="76765" anchor="ctr" anchorCtr="0"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" sz="2015" b="1" dirty="0"/>
                  <a:t>Feed</a:t>
                </a:r>
                <a:endParaRPr sz="2015" b="1" dirty="0"/>
              </a:p>
            </p:txBody>
          </p:sp>
          <p:sp>
            <p:nvSpPr>
              <p:cNvPr id="264" name="Shape 279">
                <a:extLst>
                  <a:ext uri="{FF2B5EF4-FFF2-40B4-BE49-F238E27FC236}">
                    <a16:creationId xmlns:a16="http://schemas.microsoft.com/office/drawing/2014/main" id="{51FB0D83-8AEB-D940-AAE1-DB9B3147CF37}"/>
                  </a:ext>
                </a:extLst>
              </p:cNvPr>
              <p:cNvSpPr/>
              <p:nvPr/>
            </p:nvSpPr>
            <p:spPr>
              <a:xfrm>
                <a:off x="9310907" y="19030236"/>
                <a:ext cx="836578" cy="431197"/>
              </a:xfrm>
              <a:prstGeom prst="rect">
                <a:avLst/>
              </a:prstGeom>
              <a:solidFill>
                <a:schemeClr val="accent3">
                  <a:lumMod val="85000"/>
                </a:schemeClr>
              </a:solidFill>
              <a:ln>
                <a:noFill/>
              </a:ln>
            </p:spPr>
            <p:txBody>
              <a:bodyPr spcFirstLastPara="1" wrap="square" lIns="76765" tIns="76765" rIns="76765" bIns="76765" anchor="ctr" anchorCtr="0"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" sz="1600" dirty="0"/>
                  <a:t>Query</a:t>
                </a:r>
                <a:endParaRPr sz="1600" dirty="0"/>
              </a:p>
            </p:txBody>
          </p:sp>
          <p:pic>
            <p:nvPicPr>
              <p:cNvPr id="265" name="Shape 280">
                <a:extLst>
                  <a:ext uri="{FF2B5EF4-FFF2-40B4-BE49-F238E27FC236}">
                    <a16:creationId xmlns:a16="http://schemas.microsoft.com/office/drawing/2014/main" id="{D6A6D50B-AB52-934D-9837-77C52704B618}"/>
                  </a:ext>
                </a:extLst>
              </p:cNvPr>
              <p:cNvPicPr preferRelativeResize="0"/>
              <p:nvPr/>
            </p:nvPicPr>
            <p:blipFill>
              <a:blip r:embed="rId35">
                <a:alphaModFix/>
              </a:blip>
              <a:stretch>
                <a:fillRect/>
              </a:stretch>
            </p:blipFill>
            <p:spPr>
              <a:xfrm>
                <a:off x="9441845" y="19512544"/>
                <a:ext cx="1178211" cy="3427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</p:pic>
          <p:pic>
            <p:nvPicPr>
              <p:cNvPr id="266" name="Shape 281">
                <a:extLst>
                  <a:ext uri="{FF2B5EF4-FFF2-40B4-BE49-F238E27FC236}">
                    <a16:creationId xmlns:a16="http://schemas.microsoft.com/office/drawing/2014/main" id="{C6371251-D745-EB4C-868D-3560BA828497}"/>
                  </a:ext>
                </a:extLst>
              </p:cNvPr>
              <p:cNvPicPr preferRelativeResize="0"/>
              <p:nvPr/>
            </p:nvPicPr>
            <p:blipFill rotWithShape="1">
              <a:blip r:embed="rId36">
                <a:alphaModFix/>
              </a:blip>
              <a:srcRect t="14868" b="14123"/>
              <a:stretch/>
            </p:blipFill>
            <p:spPr>
              <a:xfrm>
                <a:off x="9575465" y="19919559"/>
                <a:ext cx="1148983" cy="58949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</p:pic>
        </p:grpSp>
        <p:sp>
          <p:nvSpPr>
            <p:cNvPr id="343" name="TextBox 342">
              <a:extLst>
                <a:ext uri="{FF2B5EF4-FFF2-40B4-BE49-F238E27FC236}">
                  <a16:creationId xmlns:a16="http://schemas.microsoft.com/office/drawing/2014/main" id="{C70ECE4C-381E-2447-B287-37FD9E62FB36}"/>
                </a:ext>
              </a:extLst>
            </p:cNvPr>
            <p:cNvSpPr txBox="1"/>
            <p:nvPr/>
          </p:nvSpPr>
          <p:spPr>
            <a:xfrm>
              <a:off x="5796451" y="18159859"/>
              <a:ext cx="274322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Machine Learning Libraries</a:t>
              </a:r>
            </a:p>
          </p:txBody>
        </p:sp>
        <p:sp>
          <p:nvSpPr>
            <p:cNvPr id="344" name="TextBox 343">
              <a:extLst>
                <a:ext uri="{FF2B5EF4-FFF2-40B4-BE49-F238E27FC236}">
                  <a16:creationId xmlns:a16="http://schemas.microsoft.com/office/drawing/2014/main" id="{A94B83F8-E106-A945-B4D1-B49B0A7A1094}"/>
                </a:ext>
              </a:extLst>
            </p:cNvPr>
            <p:cNvSpPr txBox="1"/>
            <p:nvPr/>
          </p:nvSpPr>
          <p:spPr>
            <a:xfrm>
              <a:off x="4111610" y="17626031"/>
              <a:ext cx="1949070" cy="3507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Training Data</a:t>
              </a:r>
            </a:p>
          </p:txBody>
        </p:sp>
        <p:grpSp>
          <p:nvGrpSpPr>
            <p:cNvPr id="159" name="Shape 208">
              <a:extLst>
                <a:ext uri="{FF2B5EF4-FFF2-40B4-BE49-F238E27FC236}">
                  <a16:creationId xmlns:a16="http://schemas.microsoft.com/office/drawing/2014/main" id="{0EC8119C-1A1F-BF46-8E48-B1C22CDB41C2}"/>
                </a:ext>
              </a:extLst>
            </p:cNvPr>
            <p:cNvGrpSpPr/>
            <p:nvPr/>
          </p:nvGrpSpPr>
          <p:grpSpPr>
            <a:xfrm>
              <a:off x="682550" y="17686438"/>
              <a:ext cx="3466526" cy="2461348"/>
              <a:chOff x="171400" y="1329425"/>
              <a:chExt cx="2501172" cy="1624644"/>
            </a:xfrm>
            <a:noFill/>
          </p:grpSpPr>
          <p:grpSp>
            <p:nvGrpSpPr>
              <p:cNvPr id="160" name="Shape 209">
                <a:extLst>
                  <a:ext uri="{FF2B5EF4-FFF2-40B4-BE49-F238E27FC236}">
                    <a16:creationId xmlns:a16="http://schemas.microsoft.com/office/drawing/2014/main" id="{2BC51017-E5A1-7445-899D-B19923A06648}"/>
                  </a:ext>
                </a:extLst>
              </p:cNvPr>
              <p:cNvGrpSpPr/>
              <p:nvPr/>
            </p:nvGrpSpPr>
            <p:grpSpPr>
              <a:xfrm>
                <a:off x="171400" y="1329425"/>
                <a:ext cx="2501172" cy="1624644"/>
                <a:chOff x="473475" y="1396975"/>
                <a:chExt cx="2501172" cy="1624644"/>
              </a:xfrm>
              <a:grpFill/>
            </p:grpSpPr>
            <p:sp>
              <p:nvSpPr>
                <p:cNvPr id="166" name="Shape 210">
                  <a:extLst>
                    <a:ext uri="{FF2B5EF4-FFF2-40B4-BE49-F238E27FC236}">
                      <a16:creationId xmlns:a16="http://schemas.microsoft.com/office/drawing/2014/main" id="{88342509-EEFE-504F-8C99-3E3E8A40F3B7}"/>
                    </a:ext>
                  </a:extLst>
                </p:cNvPr>
                <p:cNvSpPr/>
                <p:nvPr/>
              </p:nvSpPr>
              <p:spPr>
                <a:xfrm>
                  <a:off x="473475" y="1396975"/>
                  <a:ext cx="2501172" cy="1624644"/>
                </a:xfrm>
                <a:prstGeom prst="cloud">
                  <a:avLst/>
                </a:prstGeom>
                <a:solidFill>
                  <a:schemeClr val="accent3">
                    <a:lumMod val="85000"/>
                  </a:schemeClr>
                </a:solidFill>
                <a:ln w="9525" cap="flat" cmpd="sng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479875" tIns="479875" rIns="479875" bIns="47987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pic>
              <p:nvPicPr>
                <p:cNvPr id="167" name="Shape 211">
                  <a:extLst>
                    <a:ext uri="{FF2B5EF4-FFF2-40B4-BE49-F238E27FC236}">
                      <a16:creationId xmlns:a16="http://schemas.microsoft.com/office/drawing/2014/main" id="{40929A18-B0EC-0A44-8AA4-DFA5A1F99B46}"/>
                    </a:ext>
                  </a:extLst>
                </p:cNvPr>
                <p:cNvPicPr preferRelativeResize="0"/>
                <p:nvPr/>
              </p:nvPicPr>
              <p:blipFill>
                <a:blip r:embed="rId14">
                  <a:alphaModFix/>
                </a:blip>
                <a:stretch>
                  <a:fillRect/>
                </a:stretch>
              </p:blipFill>
              <p:spPr>
                <a:xfrm>
                  <a:off x="675813" y="2142734"/>
                  <a:ext cx="705886" cy="668546"/>
                </a:xfrm>
                <a:prstGeom prst="rect">
                  <a:avLst/>
                </a:prstGeom>
                <a:grpFill/>
                <a:ln>
                  <a:noFill/>
                </a:ln>
              </p:spPr>
            </p:pic>
            <p:pic>
              <p:nvPicPr>
                <p:cNvPr id="168" name="Shape 212">
                  <a:extLst>
                    <a:ext uri="{FF2B5EF4-FFF2-40B4-BE49-F238E27FC236}">
                      <a16:creationId xmlns:a16="http://schemas.microsoft.com/office/drawing/2014/main" id="{6418732C-8C9E-754C-9A00-5F7E743A2DD5}"/>
                    </a:ext>
                  </a:extLst>
                </p:cNvPr>
                <p:cNvPicPr preferRelativeResize="0"/>
                <p:nvPr/>
              </p:nvPicPr>
              <p:blipFill>
                <a:blip r:embed="rId15">
                  <a:alphaModFix/>
                </a:blip>
                <a:stretch>
                  <a:fillRect/>
                </a:stretch>
              </p:blipFill>
              <p:spPr>
                <a:xfrm>
                  <a:off x="1302312" y="1653056"/>
                  <a:ext cx="451800" cy="427893"/>
                </a:xfrm>
                <a:prstGeom prst="rect">
                  <a:avLst/>
                </a:prstGeom>
                <a:grpFill/>
                <a:ln>
                  <a:noFill/>
                </a:ln>
              </p:spPr>
            </p:pic>
            <p:pic>
              <p:nvPicPr>
                <p:cNvPr id="169" name="Shape 213" descr="FB-fLogo-Blue-broadcast-2.png">
                  <a:extLst>
                    <a:ext uri="{FF2B5EF4-FFF2-40B4-BE49-F238E27FC236}">
                      <a16:creationId xmlns:a16="http://schemas.microsoft.com/office/drawing/2014/main" id="{FC4F2AAB-DFA5-CC43-8F94-F31F577EDECB}"/>
                    </a:ext>
                  </a:extLst>
                </p:cNvPr>
                <p:cNvPicPr preferRelativeResize="0"/>
                <p:nvPr/>
              </p:nvPicPr>
              <p:blipFill>
                <a:blip r:embed="rId16">
                  <a:alphaModFix/>
                </a:blip>
                <a:stretch>
                  <a:fillRect/>
                </a:stretch>
              </p:blipFill>
              <p:spPr>
                <a:xfrm>
                  <a:off x="827100" y="1802450"/>
                  <a:ext cx="451800" cy="427894"/>
                </a:xfrm>
                <a:prstGeom prst="rect">
                  <a:avLst/>
                </a:prstGeom>
                <a:grpFill/>
                <a:ln>
                  <a:noFill/>
                </a:ln>
              </p:spPr>
            </p:pic>
          </p:grpSp>
          <p:pic>
            <p:nvPicPr>
              <p:cNvPr id="161" name="Shape 214">
                <a:extLst>
                  <a:ext uri="{FF2B5EF4-FFF2-40B4-BE49-F238E27FC236}">
                    <a16:creationId xmlns:a16="http://schemas.microsoft.com/office/drawing/2014/main" id="{B9C50760-FF01-124D-AA2D-4A46E865F7B4}"/>
                  </a:ext>
                </a:extLst>
              </p:cNvPr>
              <p:cNvPicPr preferRelativeResize="0"/>
              <p:nvPr/>
            </p:nvPicPr>
            <p:blipFill>
              <a:blip r:embed="rId17">
                <a:alphaModFix/>
              </a:blip>
              <a:stretch>
                <a:fillRect/>
              </a:stretch>
            </p:blipFill>
            <p:spPr>
              <a:xfrm>
                <a:off x="911675" y="2387627"/>
                <a:ext cx="451800" cy="451800"/>
              </a:xfrm>
              <a:prstGeom prst="rect">
                <a:avLst/>
              </a:prstGeom>
              <a:grpFill/>
              <a:ln>
                <a:noFill/>
              </a:ln>
            </p:spPr>
          </p:pic>
          <p:pic>
            <p:nvPicPr>
              <p:cNvPr id="162" name="Shape 215">
                <a:extLst>
                  <a:ext uri="{FF2B5EF4-FFF2-40B4-BE49-F238E27FC236}">
                    <a16:creationId xmlns:a16="http://schemas.microsoft.com/office/drawing/2014/main" id="{895B9077-DD07-124F-9DF2-9DBFF579B6F6}"/>
                  </a:ext>
                </a:extLst>
              </p:cNvPr>
              <p:cNvPicPr preferRelativeResize="0"/>
              <p:nvPr/>
            </p:nvPicPr>
            <p:blipFill>
              <a:blip r:embed="rId18">
                <a:alphaModFix/>
              </a:blip>
              <a:stretch>
                <a:fillRect/>
              </a:stretch>
            </p:blipFill>
            <p:spPr>
              <a:xfrm>
                <a:off x="1508750" y="1382900"/>
                <a:ext cx="572700" cy="572700"/>
              </a:xfrm>
              <a:prstGeom prst="rect">
                <a:avLst/>
              </a:prstGeom>
              <a:grpFill/>
              <a:ln>
                <a:noFill/>
              </a:ln>
            </p:spPr>
          </p:pic>
          <p:pic>
            <p:nvPicPr>
              <p:cNvPr id="163" name="Shape 216">
                <a:extLst>
                  <a:ext uri="{FF2B5EF4-FFF2-40B4-BE49-F238E27FC236}">
                    <a16:creationId xmlns:a16="http://schemas.microsoft.com/office/drawing/2014/main" id="{55C22AA8-4DB1-0F4A-8470-55AE9FDF5DB1}"/>
                  </a:ext>
                </a:extLst>
              </p:cNvPr>
              <p:cNvPicPr preferRelativeResize="0"/>
              <p:nvPr/>
            </p:nvPicPr>
            <p:blipFill>
              <a:blip r:embed="rId19">
                <a:alphaModFix/>
              </a:blip>
              <a:stretch>
                <a:fillRect/>
              </a:stretch>
            </p:blipFill>
            <p:spPr>
              <a:xfrm>
                <a:off x="1135625" y="1927775"/>
                <a:ext cx="572724" cy="572724"/>
              </a:xfrm>
              <a:prstGeom prst="rect">
                <a:avLst/>
              </a:prstGeom>
              <a:grpFill/>
              <a:ln>
                <a:noFill/>
              </a:ln>
            </p:spPr>
          </p:pic>
          <p:pic>
            <p:nvPicPr>
              <p:cNvPr id="164" name="Shape 217">
                <a:extLst>
                  <a:ext uri="{FF2B5EF4-FFF2-40B4-BE49-F238E27FC236}">
                    <a16:creationId xmlns:a16="http://schemas.microsoft.com/office/drawing/2014/main" id="{03D7458F-52D5-D947-B566-1994FB5FD1BA}"/>
                  </a:ext>
                </a:extLst>
              </p:cNvPr>
              <p:cNvPicPr preferRelativeResize="0"/>
              <p:nvPr/>
            </p:nvPicPr>
            <p:blipFill>
              <a:blip r:embed="rId20">
                <a:alphaModFix/>
              </a:blip>
              <a:stretch>
                <a:fillRect/>
              </a:stretch>
            </p:blipFill>
            <p:spPr>
              <a:xfrm>
                <a:off x="1630200" y="2217213"/>
                <a:ext cx="474299" cy="474299"/>
              </a:xfrm>
              <a:prstGeom prst="rect">
                <a:avLst/>
              </a:prstGeom>
              <a:grpFill/>
              <a:ln>
                <a:noFill/>
              </a:ln>
            </p:spPr>
          </p:pic>
          <p:pic>
            <p:nvPicPr>
              <p:cNvPr id="165" name="Shape 218">
                <a:extLst>
                  <a:ext uri="{FF2B5EF4-FFF2-40B4-BE49-F238E27FC236}">
                    <a16:creationId xmlns:a16="http://schemas.microsoft.com/office/drawing/2014/main" id="{10F6E41F-72A3-DD4A-8B14-8F58DE73459E}"/>
                  </a:ext>
                </a:extLst>
              </p:cNvPr>
              <p:cNvPicPr preferRelativeResize="0"/>
              <p:nvPr/>
            </p:nvPicPr>
            <p:blipFill rotWithShape="1">
              <a:blip r:embed="rId21">
                <a:alphaModFix/>
              </a:blip>
              <a:srcRect l="59609"/>
              <a:stretch/>
            </p:blipFill>
            <p:spPr>
              <a:xfrm>
                <a:off x="2039204" y="1715855"/>
                <a:ext cx="474300" cy="469707"/>
              </a:xfrm>
              <a:prstGeom prst="rect">
                <a:avLst/>
              </a:prstGeom>
              <a:grpFill/>
              <a:ln>
                <a:noFill/>
              </a:ln>
            </p:spPr>
          </p:pic>
        </p:grpSp>
      </p:grpSp>
      <p:sp>
        <p:nvSpPr>
          <p:cNvPr id="170" name="Shape 195">
            <a:extLst>
              <a:ext uri="{FF2B5EF4-FFF2-40B4-BE49-F238E27FC236}">
                <a16:creationId xmlns:a16="http://schemas.microsoft.com/office/drawing/2014/main" id="{66A512A6-9AFE-3441-BC78-2BBEA88B3398}"/>
              </a:ext>
            </a:extLst>
          </p:cNvPr>
          <p:cNvSpPr txBox="1"/>
          <p:nvPr/>
        </p:nvSpPr>
        <p:spPr>
          <a:xfrm>
            <a:off x="762972" y="17704914"/>
            <a:ext cx="3380209" cy="292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 err="1"/>
              <a:t>Datasources</a:t>
            </a:r>
            <a:endParaRPr sz="160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D523A10-BBAC-2C4D-B382-F3F390C6B565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89396" y="20565918"/>
            <a:ext cx="5181622" cy="316166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1021D72-8D50-974A-8713-DA384EBFEEBD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45466" y="20552392"/>
            <a:ext cx="5280180" cy="324169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Custom 16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3064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9525">
          <a:solidFill>
            <a:schemeClr val="tx1"/>
          </a:solidFill>
          <a:round/>
          <a:headEnd/>
          <a:tailEnd/>
        </a:ln>
        <a:effectLst/>
      </a:spPr>
      <a:bodyPr wrap="none" anchor="ctr"/>
      <a:lstStyle>
        <a:defPPr algn="l">
          <a:defRPr sz="5790" dirty="0"/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4389438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8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1455</TotalTime>
  <Words>474</Words>
  <Application>Microsoft Macintosh PowerPoint</Application>
  <PresentationFormat>Custom</PresentationFormat>
  <Paragraphs>67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3" baseType="lpstr">
      <vt:lpstr>Arial</vt:lpstr>
      <vt:lpstr>Default Design</vt:lpstr>
      <vt:lpstr>PowerPoint Presentation</vt:lpstr>
    </vt:vector>
  </TitlesOfParts>
  <Company>MegaPrint Inc.</Company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A0 Vertical Poster</dc:title>
  <dc:creator>Ethan Shulda;www.postersession.com</dc:creator>
  <cp:keywords>www.postersession.com</cp:keywords>
  <dc:description>©MegaPrint Inc. 2009-2015</dc:description>
  <cp:lastModifiedBy>Michael Carey</cp:lastModifiedBy>
  <cp:revision>93</cp:revision>
  <dcterms:created xsi:type="dcterms:W3CDTF">2008-12-04T00:20:37Z</dcterms:created>
  <dcterms:modified xsi:type="dcterms:W3CDTF">2018-06-07T06:54:23Z</dcterms:modified>
  <cp:category>Research Poster</cp:category>
</cp:coreProperties>
</file>